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notesMasterIdLst>
    <p:notesMasterId r:id="rId3"/>
  </p:notesMasterIdLst>
  <p:handoutMasterIdLst>
    <p:handoutMasterId r:id="rId4"/>
  </p:handoutMasterIdLst>
  <p:sldIdLst>
    <p:sldId id="256" r:id="rId2"/>
  </p:sldIdLst>
  <p:sldSz cx="43891200" cy="329184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259F"/>
    <a:srgbClr val="E1D0F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5AF5C5-DDA7-40CF-BDC4-2983F12E12C6}" v="76" dt="2025-02-17T16:50:20.126"/>
  </p1510:revLst>
</p1510:revInfo>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76" autoAdjust="0"/>
  </p:normalViewPr>
  <p:slideViewPr>
    <p:cSldViewPr>
      <p:cViewPr>
        <p:scale>
          <a:sx n="21" d="100"/>
          <a:sy n="21" d="100"/>
        </p:scale>
        <p:origin x="1430" y="125"/>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7" d="100"/>
          <a:sy n="87" d="100"/>
        </p:scale>
        <p:origin x="383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 Id="rId9"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9713AA6-6EE6-4DD7-854C-324C5E6CBFE2}"/>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6ACCDD1-C67B-4D69-A51E-66AAD5F9BF20}"/>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7151A46D-D41C-4A90-A00B-41DB1F43CE1D}" type="datetimeFigureOut">
              <a:rPr lang="en-US" smtClean="0"/>
              <a:t>2/21/2025</a:t>
            </a:fld>
            <a:endParaRPr lang="en-US"/>
          </a:p>
        </p:txBody>
      </p:sp>
      <p:sp>
        <p:nvSpPr>
          <p:cNvPr id="4" name="Footer Placeholder 3">
            <a:extLst>
              <a:ext uri="{FF2B5EF4-FFF2-40B4-BE49-F238E27FC236}">
                <a16:creationId xmlns:a16="http://schemas.microsoft.com/office/drawing/2014/main" id="{4975C91C-1B2D-4292-A03A-28509660F97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5263792-A0FF-4947-8FAD-56137AA4AA08}"/>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F2D4865E-9517-4FD8-B532-27BBF85F163D}" type="slidenum">
              <a:rPr lang="en-US" smtClean="0"/>
              <a:t>‹#›</a:t>
            </a:fld>
            <a:endParaRPr lang="en-US"/>
          </a:p>
        </p:txBody>
      </p:sp>
    </p:spTree>
    <p:extLst>
      <p:ext uri="{BB962C8B-B14F-4D97-AF65-F5344CB8AC3E}">
        <p14:creationId xmlns:p14="http://schemas.microsoft.com/office/powerpoint/2010/main" val="2930988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97313" y="0"/>
            <a:ext cx="2982912" cy="466725"/>
          </a:xfrm>
          <a:prstGeom prst="rect">
            <a:avLst/>
          </a:prstGeom>
        </p:spPr>
        <p:txBody>
          <a:bodyPr vert="horz" lIns="91440" tIns="45720" rIns="91440" bIns="45720" rtlCol="0"/>
          <a:lstStyle>
            <a:lvl1pPr algn="r">
              <a:defRPr sz="1200"/>
            </a:lvl1pPr>
          </a:lstStyle>
          <a:p>
            <a:fld id="{06CA19FA-A97A-4A00-A435-23AB33AC757B}" type="datetimeFigureOut">
              <a:rPr lang="en-US" smtClean="0"/>
              <a:t>2/21/2025</a:t>
            </a:fld>
            <a:endParaRPr lang="en-US"/>
          </a:p>
        </p:txBody>
      </p:sp>
      <p:sp>
        <p:nvSpPr>
          <p:cNvPr id="4" name="Slide Image Placeholder 3"/>
          <p:cNvSpPr>
            <a:spLocks noGrp="1" noRot="1" noChangeAspect="1"/>
          </p:cNvSpPr>
          <p:nvPr>
            <p:ph type="sldImg" idx="2"/>
          </p:nvPr>
        </p:nvSpPr>
        <p:spPr>
          <a:xfrm>
            <a:off x="13509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8975" y="4473575"/>
            <a:ext cx="55054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97313" y="8829675"/>
            <a:ext cx="2982912" cy="466725"/>
          </a:xfrm>
          <a:prstGeom prst="rect">
            <a:avLst/>
          </a:prstGeom>
        </p:spPr>
        <p:txBody>
          <a:bodyPr vert="horz" lIns="91440" tIns="45720" rIns="91440" bIns="45720" rtlCol="0" anchor="b"/>
          <a:lstStyle>
            <a:lvl1pPr algn="r">
              <a:defRPr sz="1200"/>
            </a:lvl1pPr>
          </a:lstStyle>
          <a:p>
            <a:fld id="{71D18251-6D2E-4AA4-95FA-BF75046D38D0}" type="slidenum">
              <a:rPr lang="en-US" smtClean="0"/>
              <a:t>‹#›</a:t>
            </a:fld>
            <a:endParaRPr lang="en-US"/>
          </a:p>
        </p:txBody>
      </p:sp>
    </p:spTree>
    <p:extLst>
      <p:ext uri="{BB962C8B-B14F-4D97-AF65-F5344CB8AC3E}">
        <p14:creationId xmlns:p14="http://schemas.microsoft.com/office/powerpoint/2010/main" val="257510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1D18251-6D2E-4AA4-95FA-BF75046D38D0}" type="slidenum">
              <a:rPr lang="en-US" smtClean="0"/>
              <a:t>1</a:t>
            </a:fld>
            <a:endParaRPr lang="en-US"/>
          </a:p>
        </p:txBody>
      </p:sp>
    </p:spTree>
    <p:extLst>
      <p:ext uri="{BB962C8B-B14F-4D97-AF65-F5344CB8AC3E}">
        <p14:creationId xmlns:p14="http://schemas.microsoft.com/office/powerpoint/2010/main" val="3942997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09520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AA2320-7051-4086-BE30-05F3CED99B81}"/>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CB6650-51D1-4FB7-8D77-2EAACEEADF8A}"/>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90E7C8-7FF9-4C9C-8025-3CCF1F580193}"/>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985D6BDF-9D0E-4E2B-85B8-D8F4790360C9}" type="datetimeFigureOut">
              <a:rPr lang="en-US" smtClean="0"/>
              <a:t>2/21/2025</a:t>
            </a:fld>
            <a:endParaRPr lang="en-US" dirty="0"/>
          </a:p>
        </p:txBody>
      </p:sp>
      <p:sp>
        <p:nvSpPr>
          <p:cNvPr id="5" name="Footer Placeholder 4">
            <a:extLst>
              <a:ext uri="{FF2B5EF4-FFF2-40B4-BE49-F238E27FC236}">
                <a16:creationId xmlns:a16="http://schemas.microsoft.com/office/drawing/2014/main" id="{FAC26B8D-9A00-4784-BBA0-627D012CA801}"/>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6772DF0-F4C0-44E8-9F72-FFC4534F3346}"/>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FBB075EA-769C-4ECD-B48E-D6FCDC24F876}" type="slidenum">
              <a:rPr lang="en-US" smtClean="0"/>
              <a:t>‹#›</a:t>
            </a:fld>
            <a:endParaRPr lang="en-US" dirty="0"/>
          </a:p>
        </p:txBody>
      </p:sp>
      <p:sp>
        <p:nvSpPr>
          <p:cNvPr id="7" name="Rectangle 6">
            <a:extLst>
              <a:ext uri="{FF2B5EF4-FFF2-40B4-BE49-F238E27FC236}">
                <a16:creationId xmlns:a16="http://schemas.microsoft.com/office/drawing/2014/main" id="{1A6B75E9-20AF-4508-B0B1-37EB62C7573F}"/>
              </a:ext>
            </a:extLst>
          </p:cNvPr>
          <p:cNvSpPr/>
          <p:nvPr userDrawn="1"/>
        </p:nvSpPr>
        <p:spPr>
          <a:xfrm>
            <a:off x="43159680"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8" name="Rectangle 7">
            <a:extLst>
              <a:ext uri="{FF2B5EF4-FFF2-40B4-BE49-F238E27FC236}">
                <a16:creationId xmlns:a16="http://schemas.microsoft.com/office/drawing/2014/main" id="{1908E2B7-FD7C-4917-9116-BC481670380D}"/>
              </a:ext>
            </a:extLst>
          </p:cNvPr>
          <p:cNvSpPr/>
          <p:nvPr userDrawn="1"/>
        </p:nvSpPr>
        <p:spPr>
          <a:xfrm>
            <a:off x="-3"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9" name="Rectangle 8">
            <a:extLst>
              <a:ext uri="{FF2B5EF4-FFF2-40B4-BE49-F238E27FC236}">
                <a16:creationId xmlns:a16="http://schemas.microsoft.com/office/drawing/2014/main" id="{4E459857-EC20-4725-9729-C46C2B82E67B}"/>
              </a:ext>
            </a:extLst>
          </p:cNvPr>
          <p:cNvSpPr/>
          <p:nvPr userDrawn="1"/>
        </p:nvSpPr>
        <p:spPr>
          <a:xfrm>
            <a:off x="0" y="0"/>
            <a:ext cx="43891200" cy="4114800"/>
          </a:xfrm>
          <a:prstGeom prst="rect">
            <a:avLst/>
          </a:prstGeom>
          <a:solidFill>
            <a:srgbClr val="5F259F"/>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0" name="Rectangle 9">
            <a:extLst>
              <a:ext uri="{FF2B5EF4-FFF2-40B4-BE49-F238E27FC236}">
                <a16:creationId xmlns:a16="http://schemas.microsoft.com/office/drawing/2014/main" id="{53D01061-EB55-4BDA-9715-6B258A79D235}"/>
              </a:ext>
            </a:extLst>
          </p:cNvPr>
          <p:cNvSpPr/>
          <p:nvPr userDrawn="1"/>
        </p:nvSpPr>
        <p:spPr>
          <a:xfrm>
            <a:off x="0" y="28803600"/>
            <a:ext cx="43891200" cy="4114800"/>
          </a:xfrm>
          <a:prstGeom prst="rect">
            <a:avLst/>
          </a:prstGeom>
          <a:solidFill>
            <a:srgbClr val="E1D0F4"/>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1" name="Instructions">
            <a:extLst>
              <a:ext uri="{FF2B5EF4-FFF2-40B4-BE49-F238E27FC236}">
                <a16:creationId xmlns:a16="http://schemas.microsoft.com/office/drawing/2014/main" id="{2635A212-2F14-4E54-B188-2E68FF297809}"/>
              </a:ext>
            </a:extLst>
          </p:cNvPr>
          <p:cNvSpPr/>
          <p:nvPr userDrawn="1"/>
        </p:nvSpPr>
        <p:spPr>
          <a:xfrm>
            <a:off x="-10515600" y="0"/>
            <a:ext cx="960120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71421" tIns="171421" rIns="171421" bIns="171421"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lgn="ctr">
              <a:spcBef>
                <a:spcPts val="0"/>
              </a:spcBef>
              <a:spcAft>
                <a:spcPts val="1800"/>
              </a:spcAft>
            </a:pPr>
            <a:r>
              <a:rPr lang="en-US" sz="3600" dirty="0">
                <a:solidFill>
                  <a:srgbClr val="7F7F7F"/>
                </a:solidFill>
                <a:latin typeface="Calibri" pitchFamily="34" charset="0"/>
                <a:cs typeface="Calibri" panose="020F0502020204030204" pitchFamily="34" charset="0"/>
              </a:rPr>
              <a:t>[This sidebar area does not print.] </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Poster Print Size:</a:t>
            </a:r>
            <a:endParaRPr sz="6600" dirty="0">
              <a:solidFill>
                <a:srgbClr val="7F7F7F"/>
              </a:solidFill>
              <a:latin typeface="Calibri" pitchFamily="34" charset="0"/>
              <a:cs typeface="Calibri" panose="020F0502020204030204" pitchFamily="34" charset="0"/>
            </a:endParaRP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This poster template is 36” high by 48” wide. It can be used to print any poster with a 3:4 aspect ratio.</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Placeholders</a:t>
            </a:r>
            <a:r>
              <a:rPr sz="6600" dirty="0">
                <a:solidFill>
                  <a:srgbClr val="7F7F7F"/>
                </a:solidFill>
                <a:latin typeface="Calibri" pitchFamily="34" charset="0"/>
                <a:cs typeface="Calibri" panose="020F0502020204030204" pitchFamily="34" charset="0"/>
              </a:rPr>
              <a:t>:</a:t>
            </a:r>
          </a:p>
          <a:p>
            <a:pPr lvl="0">
              <a:spcBef>
                <a:spcPts val="0"/>
              </a:spcBef>
              <a:spcAft>
                <a:spcPts val="1800"/>
              </a:spcAft>
            </a:pPr>
            <a:r>
              <a:rPr sz="4800" dirty="0">
                <a:solidFill>
                  <a:srgbClr val="7F7F7F"/>
                </a:solidFill>
                <a:latin typeface="Calibri" pitchFamily="34" charset="0"/>
                <a:cs typeface="Calibri" panose="020F0502020204030204" pitchFamily="34" charset="0"/>
              </a:rPr>
              <a:t>The </a:t>
            </a:r>
            <a:r>
              <a:rPr lang="en-US" sz="4800" dirty="0">
                <a:solidFill>
                  <a:srgbClr val="7F7F7F"/>
                </a:solidFill>
                <a:latin typeface="Calibri" pitchFamily="34" charset="0"/>
                <a:cs typeface="Calibri" panose="020F0502020204030204" pitchFamily="34" charset="0"/>
              </a:rPr>
              <a:t>various elements included</a:t>
            </a:r>
            <a:r>
              <a:rPr sz="4800" dirty="0">
                <a:solidFill>
                  <a:srgbClr val="7F7F7F"/>
                </a:solidFill>
                <a:latin typeface="Calibri" pitchFamily="34" charset="0"/>
                <a:cs typeface="Calibri" panose="020F0502020204030204" pitchFamily="34" charset="0"/>
              </a:rPr>
              <a:t> in this </a:t>
            </a:r>
            <a:r>
              <a:rPr lang="en-US" sz="4800" dirty="0">
                <a:solidFill>
                  <a:srgbClr val="7F7F7F"/>
                </a:solidFill>
                <a:latin typeface="Calibri" pitchFamily="34" charset="0"/>
                <a:cs typeface="Calibri" panose="020F0502020204030204" pitchFamily="34" charset="0"/>
              </a:rPr>
              <a:t>poster are ones</a:t>
            </a:r>
            <a:r>
              <a:rPr lang="en-US" sz="4800" baseline="0" dirty="0">
                <a:solidFill>
                  <a:srgbClr val="7F7F7F"/>
                </a:solidFill>
                <a:latin typeface="Calibri" pitchFamily="34" charset="0"/>
                <a:cs typeface="Calibri" panose="020F0502020204030204" pitchFamily="34" charset="0"/>
              </a:rPr>
              <a:t> we often see in medical, research, and scientific posters.</a:t>
            </a:r>
            <a:r>
              <a:rPr sz="4800" dirty="0">
                <a:solidFill>
                  <a:srgbClr val="7F7F7F"/>
                </a:solidFill>
                <a:latin typeface="Calibri" pitchFamily="34" charset="0"/>
                <a:cs typeface="Calibri" panose="020F0502020204030204" pitchFamily="34" charset="0"/>
              </a:rPr>
              <a:t> </a:t>
            </a:r>
            <a:r>
              <a:rPr lang="en-US" sz="4800" dirty="0">
                <a:solidFill>
                  <a:srgbClr val="7F7F7F"/>
                </a:solidFill>
                <a:latin typeface="Calibri" pitchFamily="34" charset="0"/>
                <a:cs typeface="Calibri" panose="020F0502020204030204" pitchFamily="34" charset="0"/>
              </a:rPr>
              <a:t>Feel</a:t>
            </a:r>
            <a:r>
              <a:rPr lang="en-US" sz="4800" baseline="0" dirty="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Image</a:t>
            </a:r>
            <a:r>
              <a:rPr lang="en-US" sz="6600" baseline="0" dirty="0">
                <a:solidFill>
                  <a:srgbClr val="7F7F7F"/>
                </a:solidFill>
                <a:latin typeface="Calibri" pitchFamily="34" charset="0"/>
                <a:cs typeface="Calibri" panose="020F0502020204030204" pitchFamily="34" charset="0"/>
              </a:rPr>
              <a:t> Quality</a:t>
            </a:r>
            <a:r>
              <a:rPr lang="en-US" sz="6600" dirty="0">
                <a:solidFill>
                  <a:srgbClr val="7F7F7F"/>
                </a:solidFill>
                <a:latin typeface="Calibri" pitchFamily="34" charset="0"/>
                <a:cs typeface="Calibri" panose="020F0502020204030204" pitchFamily="34" charset="0"/>
              </a:rPr>
              <a:t>:</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You can place digital photos or logo art in your poster file by selecting the </a:t>
            </a:r>
            <a:r>
              <a:rPr lang="en-US" sz="4800" b="1" dirty="0">
                <a:solidFill>
                  <a:srgbClr val="7F7F7F"/>
                </a:solidFill>
                <a:latin typeface="Calibri" pitchFamily="34" charset="0"/>
                <a:cs typeface="Calibri" panose="020F0502020204030204" pitchFamily="34" charset="0"/>
              </a:rPr>
              <a:t>Insert, Picture</a:t>
            </a:r>
            <a:r>
              <a:rPr lang="en-US" sz="4800" dirty="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4800" b="1" dirty="0">
                <a:solidFill>
                  <a:srgbClr val="7F7F7F"/>
                </a:solidFill>
                <a:latin typeface="Calibri" pitchFamily="34" charset="0"/>
                <a:cs typeface="Calibri" panose="020F0502020204030204" pitchFamily="34" charset="0"/>
              </a:rPr>
              <a:t>150-200 pixels per inch in their final printed size</a:t>
            </a:r>
            <a:r>
              <a:rPr lang="en-US" sz="4800" dirty="0">
                <a:solidFill>
                  <a:srgbClr val="7F7F7F"/>
                </a:solidFill>
                <a:latin typeface="Calibri" pitchFamily="34" charset="0"/>
                <a:cs typeface="Calibri" panose="020F0502020204030204" pitchFamily="34" charset="0"/>
              </a:rPr>
              <a:t>. For instance, a 1600 x 1200 pixel</a:t>
            </a:r>
            <a:r>
              <a:rPr lang="en-US" sz="4800" baseline="0" dirty="0">
                <a:solidFill>
                  <a:srgbClr val="7F7F7F"/>
                </a:solidFill>
                <a:latin typeface="Calibri" pitchFamily="34" charset="0"/>
                <a:cs typeface="Calibri" panose="020F0502020204030204" pitchFamily="34" charset="0"/>
              </a:rPr>
              <a:t> photo will usually look fine up to </a:t>
            </a:r>
            <a:r>
              <a:rPr lang="en-US" sz="4800" dirty="0">
                <a:solidFill>
                  <a:srgbClr val="7F7F7F"/>
                </a:solidFill>
                <a:latin typeface="Calibri" pitchFamily="34" charset="0"/>
                <a:cs typeface="Calibri" panose="020F0502020204030204" pitchFamily="34" charset="0"/>
              </a:rPr>
              <a:t>8“-10” wide on your printed poster.</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  </a:t>
            </a:r>
          </a:p>
          <a:p>
            <a:pPr lvl="0">
              <a:spcBef>
                <a:spcPts val="0"/>
              </a:spcBef>
              <a:spcAft>
                <a:spcPts val="1800"/>
              </a:spcAft>
            </a:pPr>
            <a:r>
              <a:rPr lang="en-US" sz="4400" dirty="0">
                <a:solidFill>
                  <a:srgbClr val="7F7F7F"/>
                </a:solidFill>
                <a:latin typeface="Calibri" pitchFamily="34" charset="0"/>
                <a:cs typeface="Calibri" panose="020F0502020204030204" pitchFamily="34" charset="0"/>
              </a:rPr>
              <a:t>Reference:  This template is based on a template provided at </a:t>
            </a:r>
            <a:r>
              <a:rPr lang="en-US" sz="4400" baseline="0" dirty="0">
                <a:solidFill>
                  <a:schemeClr val="bg1">
                    <a:lumMod val="50000"/>
                  </a:schemeClr>
                </a:solidFill>
                <a:latin typeface="Calibri" pitchFamily="34" charset="0"/>
                <a:cs typeface="Calibri" panose="020F0502020204030204" pitchFamily="34" charset="0"/>
              </a:rPr>
              <a:t>genigraphics.com.</a:t>
            </a:r>
            <a:endParaRPr lang="en-US" sz="4400" dirty="0">
              <a:solidFill>
                <a:srgbClr val="7F7F7F"/>
              </a:solidFill>
              <a:latin typeface="Calibri" pitchFamily="34" charset="0"/>
              <a:cs typeface="Calibri" panose="020F0502020204030204" pitchFamily="34" charset="0"/>
            </a:endParaRPr>
          </a:p>
          <a:p>
            <a:pPr lvl="0" algn="ctr">
              <a:spcBef>
                <a:spcPts val="0"/>
              </a:spcBef>
              <a:spcAft>
                <a:spcPts val="1800"/>
              </a:spcAft>
            </a:pPr>
            <a:br>
              <a:rPr lang="en-US" sz="3600" dirty="0">
                <a:solidFill>
                  <a:srgbClr val="7F7F7F"/>
                </a:solidFill>
                <a:latin typeface="Calibri" pitchFamily="34" charset="0"/>
                <a:cs typeface="Calibri" panose="020F0502020204030204" pitchFamily="34" charset="0"/>
              </a:rPr>
            </a:br>
            <a:endParaRPr lang="en-US" sz="3600" dirty="0">
              <a:solidFill>
                <a:srgbClr val="7F7F7F"/>
              </a:solidFill>
              <a:latin typeface="Calibri"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C3E37D2B-E2A9-420A-AA43-8831BDD4649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404800" y="32613600"/>
            <a:ext cx="5297435" cy="185928"/>
          </a:xfrm>
          <a:prstGeom prst="rect">
            <a:avLst/>
          </a:prstGeom>
        </p:spPr>
      </p:pic>
    </p:spTree>
    <p:extLst>
      <p:ext uri="{BB962C8B-B14F-4D97-AF65-F5344CB8AC3E}">
        <p14:creationId xmlns:p14="http://schemas.microsoft.com/office/powerpoint/2010/main" val="3690493784"/>
      </p:ext>
    </p:extLst>
  </p:cSld>
  <p:clrMap bg1="lt1" tx1="dk1" bg2="lt2" tx2="dk2" accent1="accent1" accent2="accent2" accent3="accent3" accent4="accent4" accent5="accent5" accent6="accent6" hlink="hlink" folHlink="folHlink"/>
  <p:sldLayoutIdLst>
    <p:sldLayoutId id="2147483715" r:id="rId1"/>
  </p:sldLayoutIdLst>
  <p:txStyles>
    <p:titleStyle>
      <a:lvl1pPr algn="l" defTabSz="3291840" rtl="0" eaLnBrk="1" latinLnBrk="0" hangingPunct="1">
        <a:lnSpc>
          <a:spcPct val="90000"/>
        </a:lnSpc>
        <a:spcBef>
          <a:spcPct val="0"/>
        </a:spcBef>
        <a:buNone/>
        <a:defRPr sz="8000" b="0" kern="1200">
          <a:solidFill>
            <a:schemeClr val="tx1"/>
          </a:solidFill>
          <a:latin typeface="Calibri" panose="020F0502020204030204" pitchFamily="34" charset="0"/>
          <a:ea typeface="+mj-ea"/>
          <a:cs typeface="Calibri" panose="020F0502020204030204" pitchFamily="34" charset="0"/>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800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660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54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g"/><Relationship Id="rId13" Type="http://schemas.openxmlformats.org/officeDocument/2006/relationships/image" Target="../media/image9.png"/><Relationship Id="rId3" Type="http://schemas.openxmlformats.org/officeDocument/2006/relationships/hyperlink" Target="https://jupyter.org/" TargetMode="Externa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hyperlink" Target="https://github.com/SFA-CS/DiceProblem" TargetMode="External"/><Relationship Id="rId15" Type="http://schemas.openxmlformats.org/officeDocument/2006/relationships/image" Target="../media/image11.png"/><Relationship Id="rId10" Type="http://schemas.openxmlformats.org/officeDocument/2006/relationships/image" Target="../media/image6.png"/><Relationship Id="rId4" Type="http://schemas.openxmlformats.org/officeDocument/2006/relationships/hyperlink" Target="https://www.geeksforgeeks.org/transitive-relations/" TargetMode="External"/><Relationship Id="rId9" Type="http://schemas.openxmlformats.org/officeDocument/2006/relationships/image" Target="../media/image5.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8229600" y="553997"/>
            <a:ext cx="27432000" cy="1800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342842" rIns="137137" bIns="34284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7200" b="1" dirty="0">
                <a:solidFill>
                  <a:schemeClr val="bg1"/>
                </a:solidFill>
                <a:latin typeface="+mn-lt"/>
              </a:rPr>
              <a:t>Analysis of Optimal </a:t>
            </a:r>
            <a:r>
              <a:rPr lang="en-US" sz="7200" b="1">
                <a:solidFill>
                  <a:schemeClr val="bg1"/>
                </a:solidFill>
                <a:latin typeface="+mn-lt"/>
              </a:rPr>
              <a:t>Die Configurations</a:t>
            </a:r>
            <a:endParaRPr lang="en-US" sz="7200" b="1" dirty="0">
              <a:solidFill>
                <a:schemeClr val="bg1"/>
              </a:solidFill>
              <a:latin typeface="+mn-lt"/>
            </a:endParaRPr>
          </a:p>
        </p:txBody>
      </p:sp>
      <p:sp>
        <p:nvSpPr>
          <p:cNvPr id="5" name="Text Box 123"/>
          <p:cNvSpPr txBox="1">
            <a:spLocks noChangeArrowheads="1"/>
          </p:cNvSpPr>
          <p:nvPr/>
        </p:nvSpPr>
        <p:spPr bwMode="auto">
          <a:xfrm>
            <a:off x="8229600" y="2354373"/>
            <a:ext cx="27432000" cy="176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137137" rIns="137137" bIns="137137"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4000" dirty="0">
                <a:solidFill>
                  <a:schemeClr val="bg1"/>
                </a:solidFill>
                <a:latin typeface="+mn-lt"/>
              </a:rPr>
              <a:t>Mary Kait Heeren, Dr. Jeremy Becnel</a:t>
            </a:r>
            <a:endParaRPr lang="en-US" sz="4000" baseline="30000" dirty="0">
              <a:solidFill>
                <a:schemeClr val="bg1"/>
              </a:solidFill>
              <a:latin typeface="+mn-lt"/>
            </a:endParaRPr>
          </a:p>
          <a:p>
            <a:pPr algn="ctr"/>
            <a:r>
              <a:rPr lang="en-US" sz="4000" dirty="0">
                <a:solidFill>
                  <a:schemeClr val="bg1"/>
                </a:solidFill>
                <a:latin typeface="+mn-lt"/>
                <a:cs typeface="Calibri"/>
              </a:rPr>
              <a:t>Department of Computer Science</a:t>
            </a:r>
            <a:r>
              <a:rPr lang="en-US" sz="4000" dirty="0">
                <a:solidFill>
                  <a:schemeClr val="bg1"/>
                </a:solidFill>
                <a:latin typeface="+mn-lt"/>
                <a:cs typeface="Arial"/>
              </a:rPr>
              <a:t>, Stephen F. Austin State University, Nacogdoches, Texas</a:t>
            </a:r>
            <a:endParaRPr lang="en-US" sz="3200" dirty="0">
              <a:solidFill>
                <a:schemeClr val="bg1"/>
              </a:solidFill>
              <a:cs typeface="Arial"/>
            </a:endParaRPr>
          </a:p>
          <a:p>
            <a:pPr algn="ctr" eaLnBrk="1" hangingPunct="1"/>
            <a:endParaRPr lang="en-US" sz="4000" dirty="0">
              <a:solidFill>
                <a:schemeClr val="bg1"/>
              </a:solidFill>
              <a:latin typeface="+mn-lt"/>
            </a:endParaRPr>
          </a:p>
        </p:txBody>
      </p:sp>
      <p:sp>
        <p:nvSpPr>
          <p:cNvPr id="24" name="TextBox 23"/>
          <p:cNvSpPr txBox="1"/>
          <p:nvPr/>
        </p:nvSpPr>
        <p:spPr>
          <a:xfrm>
            <a:off x="2057400" y="29778522"/>
            <a:ext cx="5532119" cy="2285229"/>
          </a:xfrm>
          <a:prstGeom prst="rect">
            <a:avLst/>
          </a:prstGeom>
          <a:noFill/>
        </p:spPr>
        <p:txBody>
          <a:bodyPr wrap="square" lIns="68568" tIns="34284" rIns="68568" bIns="34284" rtlCol="0">
            <a:spAutoFit/>
          </a:bodyPr>
          <a:lstStyle/>
          <a:p>
            <a:r>
              <a:rPr lang="en-US" sz="2800" dirty="0"/>
              <a:t>Mary Kait Heeren</a:t>
            </a:r>
          </a:p>
          <a:p>
            <a:r>
              <a:rPr lang="en-US" sz="2800" dirty="0"/>
              <a:t>Department of Computer Science</a:t>
            </a:r>
          </a:p>
          <a:p>
            <a:r>
              <a:rPr lang="en-US" sz="2800" b="0" i="0" dirty="0">
                <a:solidFill>
                  <a:srgbClr val="000000"/>
                </a:solidFill>
                <a:effectLst/>
              </a:rPr>
              <a:t>P.O. Box 9837, SFA Station</a:t>
            </a:r>
            <a:br>
              <a:rPr lang="en-US" sz="2800" dirty="0"/>
            </a:br>
            <a:r>
              <a:rPr lang="en-US" sz="2800" b="0" i="0" dirty="0">
                <a:solidFill>
                  <a:srgbClr val="000000"/>
                </a:solidFill>
                <a:effectLst/>
              </a:rPr>
              <a:t>Nacogdoches, Texas 75962</a:t>
            </a:r>
            <a:endParaRPr lang="en-US" sz="2800" dirty="0"/>
          </a:p>
          <a:p>
            <a:r>
              <a:rPr lang="en-US" sz="2800" dirty="0"/>
              <a:t>heerenmk@jacks.sfasu.edu</a:t>
            </a:r>
          </a:p>
        </p:txBody>
      </p:sp>
      <p:sp>
        <p:nvSpPr>
          <p:cNvPr id="25" name="TextBox 24"/>
          <p:cNvSpPr txBox="1"/>
          <p:nvPr/>
        </p:nvSpPr>
        <p:spPr>
          <a:xfrm>
            <a:off x="1706880" y="28956000"/>
            <a:ext cx="2364434" cy="746346"/>
          </a:xfrm>
          <a:prstGeom prst="rect">
            <a:avLst/>
          </a:prstGeom>
          <a:noFill/>
        </p:spPr>
        <p:txBody>
          <a:bodyPr wrap="square" lIns="68568" tIns="34284" rIns="68568" bIns="34284" rtlCol="0">
            <a:spAutoFit/>
          </a:bodyPr>
          <a:lstStyle/>
          <a:p>
            <a:r>
              <a:rPr lang="en-US" sz="4400" b="1" dirty="0"/>
              <a:t>Contact</a:t>
            </a:r>
          </a:p>
        </p:txBody>
      </p:sp>
      <p:sp>
        <p:nvSpPr>
          <p:cNvPr id="26" name="TextBox 25"/>
          <p:cNvSpPr txBox="1"/>
          <p:nvPr/>
        </p:nvSpPr>
        <p:spPr>
          <a:xfrm>
            <a:off x="29108400" y="30013173"/>
            <a:ext cx="14343987" cy="1431137"/>
          </a:xfrm>
          <a:prstGeom prst="rect">
            <a:avLst/>
          </a:prstGeom>
          <a:noFill/>
        </p:spPr>
        <p:txBody>
          <a:bodyPr wrap="square" lIns="68568" tIns="68568" rIns="68568" bIns="68568" numCol="1" spcCol="342842" rtlCol="0">
            <a:spAutoFit/>
          </a:bodyPr>
          <a:lstStyle/>
          <a:p>
            <a:r>
              <a:rPr lang="en-US" sz="2500" dirty="0"/>
              <a:t>1.  </a:t>
            </a:r>
            <a:r>
              <a:rPr lang="en-US" sz="2800" dirty="0" err="1"/>
              <a:t>Jupyter</a:t>
            </a:r>
            <a:r>
              <a:rPr lang="en-US" sz="2800" dirty="0"/>
              <a:t> Notebook </a:t>
            </a:r>
            <a:r>
              <a:rPr lang="en-US" sz="2500" dirty="0"/>
              <a:t>(</a:t>
            </a:r>
            <a:r>
              <a:rPr lang="en-US" sz="2800" dirty="0">
                <a:hlinkClick r:id="rId3"/>
              </a:rPr>
              <a:t>Project </a:t>
            </a:r>
            <a:r>
              <a:rPr lang="en-US" sz="2800" dirty="0" err="1">
                <a:hlinkClick r:id="rId3"/>
              </a:rPr>
              <a:t>Jupyter</a:t>
            </a:r>
            <a:r>
              <a:rPr lang="en-US" sz="2800" dirty="0">
                <a:hlinkClick r:id="rId3"/>
              </a:rPr>
              <a:t> | Home</a:t>
            </a:r>
            <a:r>
              <a:rPr lang="en-US" sz="2800" dirty="0"/>
              <a:t>)</a:t>
            </a:r>
            <a:endParaRPr lang="en-US" sz="2500" dirty="0"/>
          </a:p>
          <a:p>
            <a:r>
              <a:rPr lang="en-US" sz="2500" dirty="0"/>
              <a:t>2. </a:t>
            </a:r>
            <a:r>
              <a:rPr lang="en-US" sz="2800" dirty="0"/>
              <a:t>Geeks for Geeks </a:t>
            </a:r>
            <a:r>
              <a:rPr lang="en-US" sz="2500" dirty="0"/>
              <a:t>(</a:t>
            </a:r>
            <a:r>
              <a:rPr lang="en-US" sz="2800" dirty="0">
                <a:hlinkClick r:id="rId4"/>
              </a:rPr>
              <a:t>Transitive Relations: Definition, Properties, and Examples (geeksforgeeks.org)</a:t>
            </a:r>
            <a:r>
              <a:rPr lang="en-US" sz="2800" dirty="0"/>
              <a:t>)</a:t>
            </a:r>
          </a:p>
          <a:p>
            <a:r>
              <a:rPr lang="en-US" sz="2800" dirty="0"/>
              <a:t>3. </a:t>
            </a:r>
            <a:r>
              <a:rPr lang="en-US" sz="2800" dirty="0" err="1"/>
              <a:t>Github</a:t>
            </a:r>
            <a:r>
              <a:rPr lang="en-US" sz="2800" dirty="0"/>
              <a:t> Repository (</a:t>
            </a:r>
            <a:r>
              <a:rPr lang="en-US" sz="2800" dirty="0">
                <a:hlinkClick r:id="rId5"/>
              </a:rPr>
              <a:t>SFA-CS/</a:t>
            </a:r>
            <a:r>
              <a:rPr lang="en-US" sz="2800" dirty="0" err="1">
                <a:hlinkClick r:id="rId5"/>
              </a:rPr>
              <a:t>DiceProblem</a:t>
            </a:r>
            <a:r>
              <a:rPr lang="en-US" sz="2800" dirty="0"/>
              <a:t>)</a:t>
            </a:r>
          </a:p>
        </p:txBody>
      </p:sp>
      <p:sp>
        <p:nvSpPr>
          <p:cNvPr id="27" name="TextBox 26"/>
          <p:cNvSpPr txBox="1"/>
          <p:nvPr/>
        </p:nvSpPr>
        <p:spPr>
          <a:xfrm>
            <a:off x="28803600" y="29146502"/>
            <a:ext cx="2703473" cy="746346"/>
          </a:xfrm>
          <a:prstGeom prst="rect">
            <a:avLst/>
          </a:prstGeom>
          <a:noFill/>
        </p:spPr>
        <p:txBody>
          <a:bodyPr wrap="none" lIns="68568" tIns="34284" rIns="68568" bIns="34284" rtlCol="0">
            <a:spAutoFit/>
          </a:bodyPr>
          <a:lstStyle/>
          <a:p>
            <a:r>
              <a:rPr lang="en-US" sz="4400" b="1" dirty="0"/>
              <a:t>References</a:t>
            </a:r>
          </a:p>
        </p:txBody>
      </p:sp>
      <p:sp>
        <p:nvSpPr>
          <p:cNvPr id="32" name="Rectangle 31"/>
          <p:cNvSpPr/>
          <p:nvPr/>
        </p:nvSpPr>
        <p:spPr>
          <a:xfrm>
            <a:off x="1524231" y="4759800"/>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Abstract</a:t>
            </a:r>
          </a:p>
        </p:txBody>
      </p:sp>
      <p:sp>
        <p:nvSpPr>
          <p:cNvPr id="15" name="Text Box 194"/>
          <p:cNvSpPr txBox="1">
            <a:spLocks noChangeArrowheads="1"/>
          </p:cNvSpPr>
          <p:nvPr/>
        </p:nvSpPr>
        <p:spPr bwMode="auto">
          <a:xfrm>
            <a:off x="15403968" y="5398505"/>
            <a:ext cx="13110156" cy="12033056"/>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gn="ctr">
              <a:lnSpc>
                <a:spcPct val="107000"/>
              </a:lnSpc>
              <a:spcAft>
                <a:spcPts val="800"/>
              </a:spcAft>
            </a:pPr>
            <a:r>
              <a:rPr lang="en-US" sz="2800" b="1" kern="100" dirty="0">
                <a:latin typeface="+mn-lt"/>
                <a:ea typeface="Aptos" panose="020B0004020202020204" pitchFamily="34" charset="0"/>
                <a:cs typeface="Times New Roman" panose="02020603050405020304" pitchFamily="18" charset="0"/>
              </a:rPr>
              <a:t>#1 </a:t>
            </a:r>
            <a:r>
              <a:rPr lang="en-US" sz="2800" b="1" kern="100" dirty="0">
                <a:effectLst/>
                <a:latin typeface="+mn-lt"/>
                <a:ea typeface="Aptos" panose="020B0004020202020204" pitchFamily="34" charset="0"/>
                <a:cs typeface="Times New Roman" panose="02020603050405020304" pitchFamily="18" charset="0"/>
              </a:rPr>
              <a:t>– Combinatorial Approach</a:t>
            </a:r>
            <a:r>
              <a:rPr lang="en-US" sz="2800" b="1" kern="100" dirty="0">
                <a:latin typeface="+mn-lt"/>
                <a:ea typeface="Aptos" panose="020B0004020202020204" pitchFamily="34" charset="0"/>
                <a:cs typeface="Times New Roman" panose="02020603050405020304" pitchFamily="18" charset="0"/>
              </a:rPr>
              <a:t> using DFS</a:t>
            </a:r>
            <a:endParaRPr lang="en-US" sz="28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b="1" kern="100" dirty="0">
                <a:effectLst/>
                <a:latin typeface="+mn-lt"/>
                <a:ea typeface="Aptos" panose="020B0004020202020204" pitchFamily="34" charset="0"/>
                <a:cs typeface="Times New Roman" panose="02020603050405020304" pitchFamily="18" charset="0"/>
              </a:rPr>
              <a:t>Function </a:t>
            </a:r>
            <a:r>
              <a:rPr lang="en-US" sz="2500" b="1" kern="100" dirty="0" err="1">
                <a:effectLst/>
                <a:latin typeface="+mn-lt"/>
                <a:ea typeface="Aptos" panose="020B0004020202020204" pitchFamily="34" charset="0"/>
                <a:cs typeface="Times New Roman" panose="02020603050405020304" pitchFamily="18" charset="0"/>
              </a:rPr>
              <a:t>findAllLoopMethod</a:t>
            </a:r>
            <a:r>
              <a:rPr lang="en-US" sz="2500" b="1" kern="100" dirty="0">
                <a:effectLst/>
                <a:latin typeface="+mn-lt"/>
                <a:ea typeface="Aptos" panose="020B0004020202020204" pitchFamily="34" charset="0"/>
                <a:cs typeface="Times New Roman" panose="02020603050405020304" pitchFamily="18" charset="0"/>
              </a:rPr>
              <a:t>(n, k):</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start_dice</a:t>
            </a:r>
            <a:r>
              <a:rPr lang="en-US" sz="2500" kern="100" dirty="0">
                <a:effectLst/>
                <a:latin typeface="+mn-lt"/>
                <a:ea typeface="Aptos" panose="020B0004020202020204" pitchFamily="34" charset="0"/>
                <a:cs typeface="Times New Roman" panose="02020603050405020304" pitchFamily="18" charset="0"/>
              </a:rPr>
              <a:t> = [k-n+1] followed by n-1 ones</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as a stack containing </a:t>
            </a:r>
            <a:r>
              <a:rPr lang="en-US" sz="2500" kern="100" dirty="0" err="1">
                <a:effectLst/>
                <a:latin typeface="+mn-lt"/>
                <a:ea typeface="Aptos" panose="020B0004020202020204" pitchFamily="34" charset="0"/>
                <a:cs typeface="Times New Roman" panose="02020603050405020304" pitchFamily="18" charset="0"/>
              </a:rPr>
              <a:t>start_dice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all_dice</a:t>
            </a:r>
            <a:r>
              <a:rPr lang="en-US" sz="2500" kern="100" dirty="0">
                <a:effectLst/>
                <a:latin typeface="+mn-lt"/>
                <a:ea typeface="Aptos" panose="020B0004020202020204" pitchFamily="34" charset="0"/>
                <a:cs typeface="Times New Roman" panose="02020603050405020304" pitchFamily="18" charset="0"/>
              </a:rPr>
              <a:t> as a list containing </a:t>
            </a:r>
            <a:r>
              <a:rPr lang="en-US" sz="2500" kern="100" dirty="0" err="1">
                <a:effectLst/>
                <a:latin typeface="+mn-lt"/>
                <a:ea typeface="Aptos" panose="020B0004020202020204" pitchFamily="34" charset="0"/>
                <a:cs typeface="Times New Roman" panose="02020603050405020304" pitchFamily="18" charset="0"/>
              </a:rPr>
              <a:t>start_dice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While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is not empty:</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Pop the next die configuration (d) from </a:t>
            </a:r>
            <a:r>
              <a:rPr lang="en-US" sz="2500" kern="100" dirty="0" err="1">
                <a:effectLst/>
                <a:latin typeface="+mn-lt"/>
                <a:ea typeface="Aptos" panose="020B0004020202020204" pitchFamily="34" charset="0"/>
                <a:cs typeface="Times New Roman" panose="02020603050405020304" pitchFamily="18" charset="0"/>
              </a:rPr>
              <a:t>process_dice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Generate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 by moving pip on d</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For each die in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If die is not in </a:t>
            </a:r>
            <a:r>
              <a:rPr lang="en-US" sz="2500" kern="100" dirty="0" err="1">
                <a:effectLst/>
                <a:latin typeface="+mn-lt"/>
                <a:ea typeface="Aptos" panose="020B0004020202020204" pitchFamily="34" charset="0"/>
                <a:cs typeface="Times New Roman" panose="02020603050405020304" pitchFamily="18" charset="0"/>
              </a:rPr>
              <a:t>all_dice</a:t>
            </a:r>
            <a:r>
              <a:rPr lang="en-US" sz="2500"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Append die to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and </a:t>
            </a:r>
            <a:r>
              <a:rPr lang="en-US" sz="2500" kern="100" dirty="0" err="1">
                <a:effectLst/>
                <a:latin typeface="+mn-lt"/>
                <a:ea typeface="Aptos" panose="020B0004020202020204" pitchFamily="34" charset="0"/>
                <a:cs typeface="Times New Roman" panose="02020603050405020304" pitchFamily="18" charset="0"/>
              </a:rPr>
              <a:t>all_dice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Return the size of </a:t>
            </a:r>
            <a:r>
              <a:rPr lang="en-US" sz="2500" kern="100" dirty="0" err="1">
                <a:effectLst/>
                <a:latin typeface="+mn-lt"/>
                <a:ea typeface="Aptos" panose="020B0004020202020204" pitchFamily="34" charset="0"/>
                <a:cs typeface="Times New Roman" panose="02020603050405020304" pitchFamily="18" charset="0"/>
              </a:rPr>
              <a:t>all_dice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t>
            </a:r>
          </a:p>
          <a:p>
            <a:pPr marL="0" marR="0">
              <a:lnSpc>
                <a:spcPct val="107000"/>
              </a:lnSpc>
              <a:spcAft>
                <a:spcPts val="800"/>
              </a:spcAft>
            </a:pPr>
            <a:r>
              <a:rPr lang="en-US" sz="2500" b="1" kern="100" dirty="0">
                <a:effectLst/>
                <a:latin typeface="+mn-lt"/>
                <a:ea typeface="Aptos" panose="020B0004020202020204" pitchFamily="34" charset="0"/>
                <a:cs typeface="Times New Roman" panose="02020603050405020304" pitchFamily="18" charset="0"/>
              </a:rPr>
              <a:t>Function</a:t>
            </a:r>
            <a:r>
              <a:rPr lang="en-US" sz="2500" b="1" kern="100" dirty="0">
                <a:latin typeface="+mn-lt"/>
                <a:ea typeface="Aptos" panose="020B0004020202020204" pitchFamily="34" charset="0"/>
                <a:cs typeface="Times New Roman" panose="02020603050405020304" pitchFamily="18" charset="0"/>
              </a:rPr>
              <a:t>: </a:t>
            </a:r>
            <a:r>
              <a:rPr lang="en-US" sz="2500" b="1" kern="100" dirty="0" err="1">
                <a:effectLst/>
                <a:latin typeface="+mn-lt"/>
                <a:ea typeface="Aptos" panose="020B0004020202020204" pitchFamily="34" charset="0"/>
                <a:cs typeface="Times New Roman" panose="02020603050405020304" pitchFamily="18" charset="0"/>
              </a:rPr>
              <a:t>move_pip</a:t>
            </a:r>
            <a:r>
              <a:rPr lang="en-US" sz="2500" b="1" kern="100" dirty="0">
                <a:effectLst/>
                <a:latin typeface="+mn-lt"/>
                <a:ea typeface="Aptos" panose="020B0004020202020204" pitchFamily="34" charset="0"/>
                <a:cs typeface="Times New Roman" panose="02020603050405020304" pitchFamily="18" charset="0"/>
              </a:rPr>
              <a:t>(dice):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 as empty list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For each side </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of dice (except the last):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j as i+1</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While j &lt; sides and dice[j] == dice[</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- 1:</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Increment j</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If dice[</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&gt;= dice[j] + 2:</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Create a copy of dice, move pip from </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to j</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Append the modified die configuration to </a:t>
            </a:r>
            <a:r>
              <a:rPr lang="en-US" sz="2500" kern="100" dirty="0" err="1">
                <a:effectLst/>
                <a:latin typeface="+mn-lt"/>
                <a:ea typeface="Aptos" panose="020B0004020202020204" pitchFamily="34" charset="0"/>
                <a:cs typeface="Times New Roman" panose="02020603050405020304" pitchFamily="18" charset="0"/>
              </a:rPr>
              <a:t>new_dice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Return </a:t>
            </a:r>
            <a:r>
              <a:rPr lang="en-US" sz="2500" kern="100" dirty="0" err="1">
                <a:effectLst/>
                <a:latin typeface="+mn-lt"/>
                <a:ea typeface="Aptos" panose="020B0004020202020204" pitchFamily="34" charset="0"/>
                <a:cs typeface="Times New Roman" panose="02020603050405020304" pitchFamily="18" charset="0"/>
              </a:rPr>
              <a:t>new_dice</a:t>
            </a:r>
            <a:endParaRPr lang="en-US" sz="2500" kern="100" dirty="0">
              <a:effectLst/>
              <a:latin typeface="+mn-lt"/>
              <a:ea typeface="Aptos" panose="020B0004020202020204" pitchFamily="34" charset="0"/>
              <a:cs typeface="Times New Roman" panose="02020603050405020304" pitchFamily="18" charset="0"/>
            </a:endParaRPr>
          </a:p>
        </p:txBody>
      </p:sp>
      <p:sp>
        <p:nvSpPr>
          <p:cNvPr id="33" name="Rectangle 32"/>
          <p:cNvSpPr/>
          <p:nvPr/>
        </p:nvSpPr>
        <p:spPr>
          <a:xfrm>
            <a:off x="1524231" y="8460534"/>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Introduction/Background</a:t>
            </a:r>
          </a:p>
        </p:txBody>
      </p:sp>
      <p:sp>
        <p:nvSpPr>
          <p:cNvPr id="13" name="Text Box 192"/>
          <p:cNvSpPr txBox="1">
            <a:spLocks noChangeArrowheads="1"/>
          </p:cNvSpPr>
          <p:nvPr/>
        </p:nvSpPr>
        <p:spPr bwMode="auto">
          <a:xfrm>
            <a:off x="1524231" y="20381300"/>
            <a:ext cx="13148310" cy="8027151"/>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nSpc>
                <a:spcPct val="107000"/>
              </a:lnSpc>
              <a:spcBef>
                <a:spcPts val="0"/>
              </a:spcBef>
              <a:spcAft>
                <a:spcPts val="800"/>
              </a:spcAft>
            </a:pPr>
            <a:r>
              <a:rPr lang="en-US" sz="3200" kern="100" dirty="0">
                <a:effectLst/>
                <a:latin typeface="+mn-lt"/>
                <a:ea typeface="Aptos" panose="020B0004020202020204" pitchFamily="34" charset="0"/>
                <a:cs typeface="Times New Roman" panose="02020603050405020304" pitchFamily="18" charset="0"/>
              </a:rPr>
              <a:t>A relation is transitive</a:t>
            </a:r>
            <a:r>
              <a:rPr lang="en-US" sz="3200" kern="100" dirty="0">
                <a:latin typeface="+mn-lt"/>
                <a:ea typeface="Aptos" panose="020B0004020202020204" pitchFamily="34" charset="0"/>
                <a:cs typeface="Times New Roman" panose="02020603050405020304" pitchFamily="18" charset="0"/>
              </a:rPr>
              <a:t> </a:t>
            </a:r>
            <a:r>
              <a:rPr lang="en-US" sz="3200" kern="100" dirty="0">
                <a:effectLst/>
                <a:latin typeface="+mn-lt"/>
                <a:ea typeface="Aptos" panose="020B0004020202020204" pitchFamily="34" charset="0"/>
                <a:cs typeface="Times New Roman" panose="02020603050405020304" pitchFamily="18" charset="0"/>
              </a:rPr>
              <a:t>whenever one element is related to a second element, and that second element is related to a third element, then the first element is also related to the third element.</a:t>
            </a:r>
          </a:p>
          <a:p>
            <a:pPr marL="0" marR="0">
              <a:lnSpc>
                <a:spcPct val="107000"/>
              </a:lnSpc>
              <a:spcBef>
                <a:spcPts val="0"/>
              </a:spcBef>
              <a:spcAft>
                <a:spcPts val="800"/>
              </a:spcAft>
            </a:pPr>
            <a:r>
              <a:rPr lang="en-US" sz="3200" b="1" kern="100" dirty="0">
                <a:effectLst/>
                <a:latin typeface="+mn-lt"/>
                <a:ea typeface="Aptos" panose="020B0004020202020204" pitchFamily="34" charset="0"/>
                <a:cs typeface="Times New Roman" panose="02020603050405020304" pitchFamily="18" charset="0"/>
              </a:rPr>
              <a:t>In terms of dice: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3200" kern="100" dirty="0">
                <a:effectLst/>
                <a:latin typeface="+mn-lt"/>
                <a:ea typeface="Aptos" panose="020B0004020202020204" pitchFamily="34" charset="0"/>
                <a:cs typeface="Times New Roman" panose="02020603050405020304" pitchFamily="18" charset="0"/>
              </a:rPr>
              <a:t>If Die A wins over Die B, and Die B wins over Die C, then for transitivity to hold, Die A should also win over Die C.</a:t>
            </a: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Times New Roman" panose="02020603050405020304" pitchFamily="18" charset="0"/>
              </a:rPr>
              <a:t>Disproval: </a:t>
            </a: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p:txBody>
      </p:sp>
      <p:sp>
        <p:nvSpPr>
          <p:cNvPr id="34" name="Rectangle 33"/>
          <p:cNvSpPr/>
          <p:nvPr/>
        </p:nvSpPr>
        <p:spPr>
          <a:xfrm>
            <a:off x="1524231" y="19682687"/>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 Look at Transitivity</a:t>
            </a:r>
          </a:p>
        </p:txBody>
      </p:sp>
      <p:sp>
        <p:nvSpPr>
          <p:cNvPr id="12" name="Text Box 191"/>
          <p:cNvSpPr txBox="1">
            <a:spLocks noChangeArrowheads="1"/>
          </p:cNvSpPr>
          <p:nvPr/>
        </p:nvSpPr>
        <p:spPr bwMode="auto">
          <a:xfrm>
            <a:off x="29271264" y="5442357"/>
            <a:ext cx="13110156" cy="14557785"/>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mn-lt"/>
              </a:rPr>
              <a:t>I conducted an analysis comparing the time complexities of various algorithms by measuring their execution time in milliseconds. The results were then visualized through graphs, providing a clear representation of how the time complexity of each algorithm varied</a:t>
            </a:r>
            <a:r>
              <a:rPr lang="en-US" sz="3200" b="1" kern="100" dirty="0">
                <a:latin typeface="+mn-lt"/>
                <a:cs typeface="Times New Roman" panose="02020603050405020304" pitchFamily="18" charset="0"/>
              </a:rPr>
              <a:t>. </a:t>
            </a: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dirty="0">
              <a:latin typeface="+mn-lt"/>
            </a:endParaRPr>
          </a:p>
          <a:p>
            <a:pPr eaLnBrk="1" hangingPunct="1"/>
            <a:r>
              <a:rPr lang="en-US" sz="3200" dirty="0">
                <a:latin typeface="+mn-lt"/>
              </a:rPr>
              <a:t>After analyzing the time complexities, it is apparent that the recursive solution is significantly more efficient at generating the dice than the combinatorial approach. This is likely due to the use/annotation of more data structures in the combinatorial method. </a:t>
            </a:r>
          </a:p>
        </p:txBody>
      </p:sp>
      <p:sp>
        <p:nvSpPr>
          <p:cNvPr id="14" name="Text Box 193"/>
          <p:cNvSpPr txBox="1">
            <a:spLocks noChangeArrowheads="1"/>
          </p:cNvSpPr>
          <p:nvPr/>
        </p:nvSpPr>
        <p:spPr bwMode="auto">
          <a:xfrm>
            <a:off x="29271264" y="26379256"/>
            <a:ext cx="13167360" cy="1754280"/>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Future steps could include combining the knowledge of dice combinatorics explored thus far and a machine learning model to facilitate an application version of various board games. </a:t>
            </a:r>
          </a:p>
        </p:txBody>
      </p:sp>
      <p:sp>
        <p:nvSpPr>
          <p:cNvPr id="36" name="Rectangle 35"/>
          <p:cNvSpPr/>
          <p:nvPr/>
        </p:nvSpPr>
        <p:spPr>
          <a:xfrm>
            <a:off x="29253120" y="25653451"/>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Future Work</a:t>
            </a:r>
          </a:p>
        </p:txBody>
      </p:sp>
      <p:sp>
        <p:nvSpPr>
          <p:cNvPr id="11" name="Text Box 190"/>
          <p:cNvSpPr txBox="1">
            <a:spLocks noChangeArrowheads="1"/>
          </p:cNvSpPr>
          <p:nvPr/>
        </p:nvSpPr>
        <p:spPr bwMode="auto">
          <a:xfrm>
            <a:off x="1524231" y="9158994"/>
            <a:ext cx="13173456" cy="9882274"/>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b="1" i="0" dirty="0">
                <a:solidFill>
                  <a:srgbClr val="000000"/>
                </a:solidFill>
                <a:effectLst/>
                <a:latin typeface="+mn-lt"/>
              </a:rPr>
              <a:t>Definition. </a:t>
            </a:r>
            <a:r>
              <a:rPr lang="en-US" sz="3200" b="0" i="0" dirty="0">
                <a:solidFill>
                  <a:srgbClr val="000000"/>
                </a:solidFill>
                <a:effectLst/>
                <a:latin typeface="+mn-lt"/>
              </a:rPr>
              <a:t>Given two dice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with the same number of sides, a die </a:t>
            </a:r>
            <a:r>
              <a:rPr lang="en-US" sz="3200" b="0" i="1" dirty="0">
                <a:solidFill>
                  <a:srgbClr val="000000"/>
                </a:solidFill>
                <a:effectLst/>
                <a:latin typeface="+mn-lt"/>
              </a:rPr>
              <a:t>A</a:t>
            </a:r>
            <a:r>
              <a:rPr lang="en-US" sz="3200" b="0" i="0" dirty="0">
                <a:solidFill>
                  <a:srgbClr val="000000"/>
                </a:solidFill>
                <a:effectLst/>
                <a:latin typeface="+mn-lt"/>
              </a:rPr>
              <a:t> is said to </a:t>
            </a:r>
            <a:r>
              <a:rPr lang="en-US" sz="3200" b="1" i="0" dirty="0">
                <a:solidFill>
                  <a:srgbClr val="000000"/>
                </a:solidFill>
                <a:effectLst/>
                <a:latin typeface="+mn-lt"/>
              </a:rPr>
              <a:t>win </a:t>
            </a:r>
            <a:r>
              <a:rPr lang="en-US" sz="3200" i="0" dirty="0">
                <a:solidFill>
                  <a:srgbClr val="000000"/>
                </a:solidFill>
                <a:effectLst/>
                <a:latin typeface="+mn-lt"/>
              </a:rPr>
              <a:t>over</a:t>
            </a:r>
            <a:r>
              <a:rPr lang="en-US" sz="3200" b="1" i="0" dirty="0">
                <a:solidFill>
                  <a:srgbClr val="000000"/>
                </a:solidFill>
                <a:effectLst/>
                <a:latin typeface="+mn-lt"/>
              </a:rPr>
              <a:t> </a:t>
            </a:r>
            <a:r>
              <a:rPr lang="en-US" sz="3200" b="0" i="0" dirty="0">
                <a:solidFill>
                  <a:srgbClr val="000000"/>
                </a:solidFill>
                <a:effectLst/>
                <a:latin typeface="+mn-lt"/>
              </a:rPr>
              <a:t>another die </a:t>
            </a:r>
            <a:r>
              <a:rPr lang="en-US" sz="3200" b="0" i="1" dirty="0">
                <a:solidFill>
                  <a:srgbClr val="000000"/>
                </a:solidFill>
                <a:effectLst/>
                <a:latin typeface="+mn-lt"/>
              </a:rPr>
              <a:t>B</a:t>
            </a:r>
            <a:r>
              <a:rPr lang="en-US" sz="3200" b="0" i="0" dirty="0">
                <a:solidFill>
                  <a:srgbClr val="000000"/>
                </a:solidFill>
                <a:effectLst/>
                <a:latin typeface="+mn-lt"/>
              </a:rPr>
              <a:t> if given every pairing of sides (</a:t>
            </a:r>
            <a:r>
              <a:rPr lang="en-US" sz="3200" b="0" i="1" dirty="0" err="1">
                <a:solidFill>
                  <a:srgbClr val="000000"/>
                </a:solidFill>
                <a:effectLst/>
                <a:latin typeface="+mn-lt"/>
              </a:rPr>
              <a:t>a,b</a:t>
            </a:r>
            <a:r>
              <a:rPr lang="en-US" sz="3200" b="0" i="0" dirty="0">
                <a:solidFill>
                  <a:srgbClr val="000000"/>
                </a:solidFill>
                <a:effectLst/>
                <a:latin typeface="+mn-lt"/>
              </a:rPr>
              <a:t>) where a is from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is from </a:t>
            </a:r>
            <a:r>
              <a:rPr lang="en-US" sz="3200" b="0" i="1" dirty="0">
                <a:solidFill>
                  <a:srgbClr val="000000"/>
                </a:solidFill>
                <a:effectLst/>
                <a:latin typeface="+mn-lt"/>
              </a:rPr>
              <a:t>B</a:t>
            </a:r>
            <a:r>
              <a:rPr lang="en-US" sz="3200" b="0" i="0" dirty="0">
                <a:solidFill>
                  <a:srgbClr val="000000"/>
                </a:solidFill>
                <a:effectLst/>
                <a:latin typeface="+mn-lt"/>
              </a:rPr>
              <a:t>, the majority of the pairing satisfy </a:t>
            </a:r>
            <a:r>
              <a:rPr lang="en-US" sz="3200" b="0" i="1" dirty="0">
                <a:solidFill>
                  <a:srgbClr val="000000"/>
                </a:solidFill>
                <a:effectLst/>
                <a:latin typeface="+mn-lt"/>
              </a:rPr>
              <a:t>a &gt; b</a:t>
            </a:r>
            <a:r>
              <a:rPr lang="en-US" sz="3200" b="0" i="0" dirty="0">
                <a:solidFill>
                  <a:srgbClr val="000000"/>
                </a:solidFill>
                <a:effectLst/>
                <a:latin typeface="+mn-lt"/>
              </a:rPr>
              <a:t>.</a:t>
            </a:r>
            <a:endParaRPr lang="en-US" sz="3200" dirty="0">
              <a:highlight>
                <a:srgbClr val="FFFF00"/>
              </a:highlight>
              <a:latin typeface="+mn-lt"/>
            </a:endParaRPr>
          </a:p>
          <a:p>
            <a:pPr eaLnBrk="1" hangingPunct="1"/>
            <a:endParaRPr lang="en-US" sz="3200" dirty="0">
              <a:highlight>
                <a:srgbClr val="FFFF00"/>
              </a:highlight>
              <a:latin typeface="Calibri" pitchFamily="34" charset="0"/>
            </a:endParaRPr>
          </a:p>
          <a:p>
            <a:pPr eaLnBrk="1" hangingPunct="1"/>
            <a:r>
              <a:rPr lang="en-US" sz="3200" dirty="0">
                <a:latin typeface="Calibri" pitchFamily="34" charset="0"/>
              </a:rPr>
              <a:t>Given a dice with 3 sides and 9 pips to divide over the sides. We can generate the possible combinations. </a:t>
            </a:r>
          </a:p>
          <a:p>
            <a:pPr algn="ctr" eaLnBrk="1" hangingPunct="1"/>
            <a:r>
              <a:rPr lang="en-US" sz="3200" dirty="0">
                <a:latin typeface="Calibri" pitchFamily="34" charset="0"/>
              </a:rPr>
              <a:t>[5,3,1],[4,3,2],[6,2,1]</a:t>
            </a:r>
          </a:p>
          <a:p>
            <a:pPr eaLnBrk="1" hangingPunct="1"/>
            <a:r>
              <a:rPr lang="en-US" sz="3200" dirty="0">
                <a:latin typeface="Calibri" pitchFamily="34" charset="0"/>
              </a:rPr>
              <a:t>Therefore, when compared…</a:t>
            </a:r>
          </a:p>
          <a:p>
            <a:pPr eaLnBrk="1" hangingPunct="1"/>
            <a:r>
              <a:rPr lang="en-US" sz="3000" dirty="0">
                <a:latin typeface="Calibri" pitchFamily="34" charset="0"/>
              </a:rPr>
              <a:t>[5,3,1] &amp; [4,3,2]: TIE</a:t>
            </a:r>
          </a:p>
          <a:p>
            <a:pPr eaLnBrk="1" hangingPunct="1"/>
            <a:r>
              <a:rPr lang="en-US" sz="3000" dirty="0">
                <a:latin typeface="Calibri" pitchFamily="34" charset="0"/>
              </a:rPr>
              <a:t>[4,3,2] &amp; [6,2,1]: [4,3,2] wins</a:t>
            </a:r>
          </a:p>
          <a:p>
            <a:pPr eaLnBrk="1" hangingPunct="1"/>
            <a:r>
              <a:rPr lang="en-US" sz="3000" dirty="0">
                <a:latin typeface="Calibri" pitchFamily="34" charset="0"/>
              </a:rPr>
              <a:t>[5,3,1] &amp; [6,2,1]: TIE</a:t>
            </a:r>
            <a:endParaRPr lang="en-US" sz="30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p:txBody>
      </p:sp>
      <p:sp>
        <p:nvSpPr>
          <p:cNvPr id="45" name="Rectangle 44"/>
          <p:cNvSpPr/>
          <p:nvPr/>
        </p:nvSpPr>
        <p:spPr>
          <a:xfrm>
            <a:off x="15387669" y="4745357"/>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Pseudocode</a:t>
            </a:r>
          </a:p>
        </p:txBody>
      </p:sp>
      <p:pic>
        <p:nvPicPr>
          <p:cNvPr id="3" name="Picture 2">
            <a:extLst>
              <a:ext uri="{FF2B5EF4-FFF2-40B4-BE49-F238E27FC236}">
                <a16:creationId xmlns:a16="http://schemas.microsoft.com/office/drawing/2014/main" id="{DC3DE2A3-1AEE-479B-BA0A-480F222A9B03}"/>
              </a:ext>
            </a:extLst>
          </p:cNvPr>
          <p:cNvPicPr>
            <a:picLocks noChangeAspect="1"/>
          </p:cNvPicPr>
          <p:nvPr/>
        </p:nvPicPr>
        <p:blipFill>
          <a:blip r:embed="rId6"/>
          <a:stretch>
            <a:fillRect/>
          </a:stretch>
        </p:blipFill>
        <p:spPr>
          <a:xfrm>
            <a:off x="1008147" y="676565"/>
            <a:ext cx="3063167" cy="2908371"/>
          </a:xfrm>
          <a:prstGeom prst="rect">
            <a:avLst/>
          </a:prstGeom>
        </p:spPr>
      </p:pic>
      <p:sp>
        <p:nvSpPr>
          <p:cNvPr id="29" name="TextBox 28">
            <a:extLst>
              <a:ext uri="{FF2B5EF4-FFF2-40B4-BE49-F238E27FC236}">
                <a16:creationId xmlns:a16="http://schemas.microsoft.com/office/drawing/2014/main" id="{D43723A2-6131-23ED-A860-A2CA70FAD474}"/>
              </a:ext>
            </a:extLst>
          </p:cNvPr>
          <p:cNvSpPr txBox="1"/>
          <p:nvPr/>
        </p:nvSpPr>
        <p:spPr>
          <a:xfrm>
            <a:off x="13172934" y="29902352"/>
            <a:ext cx="13166108" cy="2677656"/>
          </a:xfrm>
          <a:prstGeom prst="rect">
            <a:avLst/>
          </a:prstGeom>
          <a:noFill/>
        </p:spPr>
        <p:txBody>
          <a:bodyPr wrap="square">
            <a:spAutoFit/>
          </a:bodyPr>
          <a:lstStyle/>
          <a:p>
            <a:pPr eaLnBrk="1" hangingPunct="1"/>
            <a:r>
              <a:rPr lang="en-US" sz="2400" b="0" dirty="0">
                <a:solidFill>
                  <a:srgbClr val="000000"/>
                </a:solidFill>
                <a:effectLst/>
                <a:latin typeface="Calibri" panose="020F0502020204030204" pitchFamily="34" charset="0"/>
              </a:rPr>
              <a:t>This research was supported by the College of Sciences and Mathematics as part of the Undergraduate Research Experience at Stephen F. Austin State University.</a:t>
            </a:r>
            <a:r>
              <a:rPr lang="en-US" sz="2400" dirty="0">
                <a:latin typeface="Calibri" pitchFamily="34" charset="0"/>
              </a:rPr>
              <a:t> I’d like to extend a thank you to Stephen F. Austin State University and Jeremy Becnel for providing an opportunity to get involved in a Research Experience, as it has been an insightful and rewarding process. </a:t>
            </a:r>
          </a:p>
          <a:p>
            <a:pPr eaLnBrk="1" hangingPunct="1"/>
            <a:r>
              <a:rPr lang="en-US" sz="2400" dirty="0">
                <a:latin typeface="Calibri" pitchFamily="34" charset="0"/>
              </a:rPr>
              <a:t>Thank you to the Computer Science department for the workspace and the equipment used throughout the entirety of the project. </a:t>
            </a:r>
          </a:p>
          <a:p>
            <a:pPr eaLnBrk="1" hangingPunct="1"/>
            <a:r>
              <a:rPr lang="en-US" sz="2400" dirty="0">
                <a:latin typeface="Calibri" pitchFamily="34" charset="0"/>
              </a:rPr>
              <a:t>A special thanks to Dr. Nicolas Long for the concept of dice combinatorics that this project is based on. </a:t>
            </a:r>
          </a:p>
        </p:txBody>
      </p:sp>
      <p:sp>
        <p:nvSpPr>
          <p:cNvPr id="31" name="TextBox 30">
            <a:extLst>
              <a:ext uri="{FF2B5EF4-FFF2-40B4-BE49-F238E27FC236}">
                <a16:creationId xmlns:a16="http://schemas.microsoft.com/office/drawing/2014/main" id="{16617337-6F32-BCEF-D7D7-E9A3BCFD8BDE}"/>
              </a:ext>
            </a:extLst>
          </p:cNvPr>
          <p:cNvSpPr txBox="1"/>
          <p:nvPr/>
        </p:nvSpPr>
        <p:spPr>
          <a:xfrm>
            <a:off x="12804648" y="29146503"/>
            <a:ext cx="8683752" cy="769441"/>
          </a:xfrm>
          <a:prstGeom prst="rect">
            <a:avLst/>
          </a:prstGeom>
          <a:noFill/>
        </p:spPr>
        <p:txBody>
          <a:bodyPr wrap="square">
            <a:spAutoFit/>
          </a:bodyPr>
          <a:lstStyle/>
          <a:p>
            <a:r>
              <a:rPr lang="en-US" sz="4400" b="1" dirty="0"/>
              <a:t>Acknowledgements</a:t>
            </a:r>
          </a:p>
        </p:txBody>
      </p:sp>
      <p:sp>
        <p:nvSpPr>
          <p:cNvPr id="9" name="Rectangle 8">
            <a:extLst>
              <a:ext uri="{FF2B5EF4-FFF2-40B4-BE49-F238E27FC236}">
                <a16:creationId xmlns:a16="http://schemas.microsoft.com/office/drawing/2014/main" id="{DE024D36-1DDE-D6E7-0830-7ED81574BF98}"/>
              </a:ext>
            </a:extLst>
          </p:cNvPr>
          <p:cNvSpPr/>
          <p:nvPr/>
        </p:nvSpPr>
        <p:spPr>
          <a:xfrm>
            <a:off x="29271264" y="4768259"/>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Algorithm Comparison</a:t>
            </a:r>
          </a:p>
        </p:txBody>
      </p:sp>
      <p:pic>
        <p:nvPicPr>
          <p:cNvPr id="17" name="Picture 16">
            <a:extLst>
              <a:ext uri="{FF2B5EF4-FFF2-40B4-BE49-F238E27FC236}">
                <a16:creationId xmlns:a16="http://schemas.microsoft.com/office/drawing/2014/main" id="{A1DE0511-100E-0432-70E6-3DBB11DD371A}"/>
              </a:ext>
            </a:extLst>
          </p:cNvPr>
          <p:cNvPicPr>
            <a:picLocks noChangeAspect="1"/>
          </p:cNvPicPr>
          <p:nvPr/>
        </p:nvPicPr>
        <p:blipFill>
          <a:blip r:embed="rId7"/>
          <a:stretch>
            <a:fillRect/>
          </a:stretch>
        </p:blipFill>
        <p:spPr>
          <a:xfrm>
            <a:off x="2436766" y="24771641"/>
            <a:ext cx="11334910" cy="3089262"/>
          </a:xfrm>
          <a:prstGeom prst="rect">
            <a:avLst/>
          </a:prstGeom>
          <a:ln>
            <a:solidFill>
              <a:schemeClr val="tx1"/>
            </a:solidFill>
          </a:ln>
        </p:spPr>
      </p:pic>
      <p:pic>
        <p:nvPicPr>
          <p:cNvPr id="2" name="Picture 1" descr="Logo, company name&#10;&#10;Description automatically generated">
            <a:extLst>
              <a:ext uri="{FF2B5EF4-FFF2-40B4-BE49-F238E27FC236}">
                <a16:creationId xmlns:a16="http://schemas.microsoft.com/office/drawing/2014/main" id="{BAC48805-DF13-0C40-AC61-016D2EA625ED}"/>
              </a:ext>
            </a:extLst>
          </p:cNvPr>
          <p:cNvPicPr>
            <a:picLocks noChangeAspect="1"/>
          </p:cNvPicPr>
          <p:nvPr/>
        </p:nvPicPr>
        <p:blipFill>
          <a:blip r:embed="rId8"/>
          <a:stretch>
            <a:fillRect/>
          </a:stretch>
        </p:blipFill>
        <p:spPr>
          <a:xfrm>
            <a:off x="37196446" y="632178"/>
            <a:ext cx="5686607" cy="2493264"/>
          </a:xfrm>
          <a:prstGeom prst="rect">
            <a:avLst/>
          </a:prstGeom>
        </p:spPr>
      </p:pic>
      <p:sp>
        <p:nvSpPr>
          <p:cNvPr id="21" name="Rectangle 7">
            <a:extLst>
              <a:ext uri="{FF2B5EF4-FFF2-40B4-BE49-F238E27FC236}">
                <a16:creationId xmlns:a16="http://schemas.microsoft.com/office/drawing/2014/main" id="{805D8E04-E9E9-63CB-8CE6-4975110E624C}"/>
              </a:ext>
            </a:extLst>
          </p:cNvPr>
          <p:cNvSpPr>
            <a:spLocks noChangeArrowheads="1"/>
          </p:cNvSpPr>
          <p:nvPr/>
        </p:nvSpPr>
        <p:spPr bwMode="auto">
          <a:xfrm>
            <a:off x="1543281" y="5405253"/>
            <a:ext cx="13148310" cy="2554545"/>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000000"/>
                </a:solidFill>
                <a:effectLst/>
              </a:rPr>
              <a:t>In this project, we explore algorithms for generating die configurations. Distinct algorithms are developed that accept as input the number of sides for a die and the total number of pips across all sides of the die. From this input, the algorithms generate all possible die configurations. The efficiency of the algorithms is compared.</a:t>
            </a:r>
            <a:endParaRPr kumimoji="0" lang="en-US" altLang="en-US" sz="3200" b="0" i="0" u="none" strike="noStrike" cap="none" normalizeH="0" baseline="0" dirty="0">
              <a:ln>
                <a:noFill/>
              </a:ln>
              <a:solidFill>
                <a:schemeClr val="tx1"/>
              </a:solidFill>
              <a:effectLst/>
            </a:endParaRPr>
          </a:p>
        </p:txBody>
      </p:sp>
      <p:sp>
        <p:nvSpPr>
          <p:cNvPr id="22" name="Rectangle 21">
            <a:extLst>
              <a:ext uri="{FF2B5EF4-FFF2-40B4-BE49-F238E27FC236}">
                <a16:creationId xmlns:a16="http://schemas.microsoft.com/office/drawing/2014/main" id="{CB1F6856-B99F-2D61-1B59-2ED0910A147A}"/>
              </a:ext>
            </a:extLst>
          </p:cNvPr>
          <p:cNvSpPr/>
          <p:nvPr/>
        </p:nvSpPr>
        <p:spPr>
          <a:xfrm>
            <a:off x="29286549" y="20326522"/>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Conclusion</a:t>
            </a:r>
          </a:p>
        </p:txBody>
      </p:sp>
      <p:sp>
        <p:nvSpPr>
          <p:cNvPr id="23" name="Rectangle 7">
            <a:extLst>
              <a:ext uri="{FF2B5EF4-FFF2-40B4-BE49-F238E27FC236}">
                <a16:creationId xmlns:a16="http://schemas.microsoft.com/office/drawing/2014/main" id="{902160EE-F9AA-07D3-FC57-5621D9B8B93E}"/>
              </a:ext>
            </a:extLst>
          </p:cNvPr>
          <p:cNvSpPr>
            <a:spLocks noChangeArrowheads="1"/>
          </p:cNvSpPr>
          <p:nvPr/>
        </p:nvSpPr>
        <p:spPr bwMode="auto">
          <a:xfrm>
            <a:off x="29305599" y="21058042"/>
            <a:ext cx="13148310" cy="4031873"/>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1" hangingPunct="1"/>
            <a:r>
              <a:rPr lang="en-US" sz="3200" dirty="0">
                <a:latin typeface="Calibri" pitchFamily="34" charset="0"/>
              </a:rPr>
              <a:t>Through the development of two methods that generate all possible combinations of dice given n sides and k pips, as well as using timing (in milliseconds) to compare the algorithms, it is apparent that dice hold interesting capabilities. Overall, this research highlights the complexity of dice analysis that range from applications in programming to combinatorics. These results suggest an unconventional nature of dice and open the door for further investigation into the behavior of dice and their application in different environments. </a:t>
            </a:r>
          </a:p>
        </p:txBody>
      </p:sp>
      <p:sp>
        <p:nvSpPr>
          <p:cNvPr id="35" name="TextBox 34">
            <a:extLst>
              <a:ext uri="{FF2B5EF4-FFF2-40B4-BE49-F238E27FC236}">
                <a16:creationId xmlns:a16="http://schemas.microsoft.com/office/drawing/2014/main" id="{6FD7D95D-A325-43C1-46E3-07E00728D936}"/>
              </a:ext>
            </a:extLst>
          </p:cNvPr>
          <p:cNvSpPr txBox="1"/>
          <p:nvPr/>
        </p:nvSpPr>
        <p:spPr>
          <a:xfrm>
            <a:off x="21716999" y="5415783"/>
            <a:ext cx="8490097" cy="378565"/>
          </a:xfrm>
          <a:prstGeom prst="rect">
            <a:avLst/>
          </a:prstGeom>
          <a:noFill/>
        </p:spPr>
        <p:txBody>
          <a:bodyPr wrap="square">
            <a:spAutoFit/>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1" name="TextBox 40">
            <a:extLst>
              <a:ext uri="{FF2B5EF4-FFF2-40B4-BE49-F238E27FC236}">
                <a16:creationId xmlns:a16="http://schemas.microsoft.com/office/drawing/2014/main" id="{E989627A-7C62-4038-3EE8-F898CDEB1E5B}"/>
              </a:ext>
            </a:extLst>
          </p:cNvPr>
          <p:cNvSpPr txBox="1"/>
          <p:nvPr/>
        </p:nvSpPr>
        <p:spPr>
          <a:xfrm>
            <a:off x="15403968" y="17431561"/>
            <a:ext cx="13110156" cy="10624512"/>
          </a:xfrm>
          <a:prstGeom prst="rect">
            <a:avLst/>
          </a:prstGeom>
          <a:noFill/>
          <a:ln>
            <a:solidFill>
              <a:srgbClr val="5F259F"/>
            </a:solidFill>
          </a:ln>
        </p:spPr>
        <p:txBody>
          <a:bodyPr wrap="square">
            <a:spAutoFit/>
          </a:bodyPr>
          <a:lstStyle/>
          <a:p>
            <a:pPr marL="0" marR="0" algn="ctr">
              <a:lnSpc>
                <a:spcPct val="107000"/>
              </a:lnSpc>
              <a:spcAft>
                <a:spcPts val="800"/>
              </a:spcAft>
            </a:pPr>
            <a:r>
              <a:rPr lang="en-US" sz="2500" b="1" kern="100" dirty="0">
                <a:effectLst/>
                <a:ea typeface="Aptos" panose="020B0004020202020204" pitchFamily="34" charset="0"/>
                <a:cs typeface="Times New Roman" panose="02020603050405020304" pitchFamily="18" charset="0"/>
              </a:rPr>
              <a:t>#2 -  Recursive Approach </a:t>
            </a:r>
          </a:p>
          <a:p>
            <a:pPr marL="0" marR="0">
              <a:lnSpc>
                <a:spcPct val="107000"/>
              </a:lnSpc>
              <a:spcAft>
                <a:spcPts val="800"/>
              </a:spcAft>
            </a:pPr>
            <a:r>
              <a:rPr lang="en-US" sz="2500" b="1" kern="100" dirty="0">
                <a:effectLst/>
                <a:ea typeface="Aptos" panose="020B0004020202020204" pitchFamily="34" charset="0"/>
                <a:cs typeface="Times New Roman" panose="02020603050405020304" pitchFamily="18" charset="0"/>
              </a:rPr>
              <a:t>Function: </a:t>
            </a:r>
            <a:r>
              <a:rPr lang="en-US" sz="2500" b="1" kern="100" dirty="0" err="1">
                <a:effectLst/>
                <a:ea typeface="Aptos" panose="020B0004020202020204" pitchFamily="34" charset="0"/>
                <a:cs typeface="Times New Roman" panose="02020603050405020304" pitchFamily="18" charset="0"/>
              </a:rPr>
              <a:t>die_gen_recusive</a:t>
            </a:r>
            <a:r>
              <a:rPr lang="en-US" sz="2500" b="1" kern="100" dirty="0">
                <a:effectLst/>
                <a:ea typeface="Aptos" panose="020B0004020202020204" pitchFamily="34" charset="0"/>
                <a:cs typeface="Times New Roman" panose="02020603050405020304" pitchFamily="18" charset="0"/>
              </a:rPr>
              <a:t>(</a:t>
            </a:r>
            <a:r>
              <a:rPr lang="en-US" sz="2500" b="1" kern="100" dirty="0" err="1">
                <a:effectLst/>
                <a:ea typeface="Aptos" panose="020B0004020202020204" pitchFamily="34" charset="0"/>
                <a:cs typeface="Times New Roman" panose="02020603050405020304" pitchFamily="18" charset="0"/>
              </a:rPr>
              <a:t>n,k</a:t>
            </a:r>
            <a:r>
              <a:rPr lang="en-US" sz="2500" b="1" kern="100" dirty="0">
                <a:effectLst/>
                <a:ea typeface="Aptos" panose="020B0004020202020204" pitchFamily="34" charset="0"/>
                <a:cs typeface="Times New Roman" panose="02020603050405020304" pitchFamily="18" charset="0"/>
              </a:rPr>
              <a:t>, </a:t>
            </a:r>
            <a:r>
              <a:rPr lang="en-US" sz="2500" b="1" kern="100" dirty="0" err="1">
                <a:effectLst/>
                <a:ea typeface="Aptos" panose="020B0004020202020204" pitchFamily="34" charset="0"/>
                <a:cs typeface="Times New Roman" panose="02020603050405020304" pitchFamily="18" charset="0"/>
              </a:rPr>
              <a:t>previousPip</a:t>
            </a:r>
            <a:r>
              <a:rPr lang="en-US" sz="2500" b="1" kern="100" dirty="0">
                <a:effectLst/>
                <a:ea typeface="Aptos" panose="020B0004020202020204" pitchFamily="34" charset="0"/>
                <a:cs typeface="Times New Roman" panose="02020603050405020304" pitchFamily="18" charset="0"/>
              </a:rPr>
              <a:t>):</a:t>
            </a:r>
            <a:endParaRPr lang="en-US" sz="25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If n == 1, return a list with k as the only element.</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Set low = ceil(pips / sides) and high = min(</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Initialize dice as an empty list.</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For each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from low to high:</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Recursively generate dice for sides - 1 and pips -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with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as </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a:t>
            </a:r>
          </a:p>
          <a:p>
            <a:pPr marL="0" marR="0" indent="457200">
              <a:lnSpc>
                <a:spcPct val="107000"/>
              </a:lnSpc>
              <a:spcAft>
                <a:spcPts val="800"/>
              </a:spcAft>
            </a:pPr>
            <a:r>
              <a:rPr lang="en-US" sz="2500" kern="100" dirty="0">
                <a:effectLst/>
                <a:ea typeface="Aptos" panose="020B0004020202020204" pitchFamily="34" charset="0"/>
                <a:cs typeface="Times New Roman" panose="02020603050405020304" pitchFamily="18" charset="0"/>
              </a:rPr>
              <a:t>  Prepend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to each resulting dice and add it to dice.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Return the list dice.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a:t>
            </a:r>
          </a:p>
          <a:p>
            <a:pPr marL="0" marR="0">
              <a:lnSpc>
                <a:spcPct val="107000"/>
              </a:lnSpc>
              <a:spcAft>
                <a:spcPts val="800"/>
              </a:spcAft>
            </a:pPr>
            <a:r>
              <a:rPr lang="en-US" sz="2500" b="1" kern="100" dirty="0">
                <a:effectLst/>
                <a:ea typeface="Aptos" panose="020B0004020202020204" pitchFamily="34" charset="0"/>
                <a:cs typeface="Times New Roman" panose="02020603050405020304" pitchFamily="18" charset="0"/>
              </a:rPr>
              <a:t>Function: </a:t>
            </a:r>
            <a:r>
              <a:rPr lang="en-US" sz="2500" b="1" kern="100" dirty="0" err="1">
                <a:effectLst/>
                <a:ea typeface="Aptos" panose="020B0004020202020204" pitchFamily="34" charset="0"/>
                <a:cs typeface="Times New Roman" panose="02020603050405020304" pitchFamily="18" charset="0"/>
              </a:rPr>
              <a:t>recursive_dice_count</a:t>
            </a:r>
            <a:r>
              <a:rPr lang="en-US" sz="2500" b="1" kern="100" dirty="0">
                <a:effectLst/>
                <a:ea typeface="Aptos" panose="020B0004020202020204" pitchFamily="34" charset="0"/>
                <a:cs typeface="Times New Roman" panose="02020603050405020304" pitchFamily="18" charset="0"/>
              </a:rPr>
              <a:t>(sides, pips, </a:t>
            </a:r>
            <a:r>
              <a:rPr lang="en-US" sz="2500" b="1" kern="100" dirty="0" err="1">
                <a:effectLst/>
                <a:ea typeface="Aptos" panose="020B0004020202020204" pitchFamily="34" charset="0"/>
                <a:cs typeface="Times New Roman" panose="02020603050405020304" pitchFamily="18" charset="0"/>
              </a:rPr>
              <a:t>previousPip</a:t>
            </a:r>
            <a:r>
              <a:rPr lang="en-US" sz="2500" b="1" kern="100" dirty="0">
                <a:effectLst/>
                <a:ea typeface="Aptos" panose="020B0004020202020204" pitchFamily="34" charset="0"/>
                <a:cs typeface="Times New Roman" panose="02020603050405020304" pitchFamily="18" charset="0"/>
              </a:rPr>
              <a:t>):</a:t>
            </a:r>
            <a:endParaRPr lang="en-US" sz="25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If sides == pips or sides + 1 == pips, return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Set low = ceil(pips / sides) and high = min(</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Initialize sum = 0.</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For each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from low to high:</a:t>
            </a:r>
          </a:p>
          <a:p>
            <a:pPr marL="457200" marR="0">
              <a:lnSpc>
                <a:spcPct val="107000"/>
              </a:lnSpc>
              <a:spcAft>
                <a:spcPts val="800"/>
              </a:spcAft>
            </a:pPr>
            <a:r>
              <a:rPr lang="en-US" sz="2500" kern="100" dirty="0">
                <a:effectLst/>
                <a:ea typeface="Aptos" panose="020B0004020202020204" pitchFamily="34" charset="0"/>
                <a:cs typeface="Times New Roman" panose="02020603050405020304" pitchFamily="18" charset="0"/>
              </a:rPr>
              <a:t>Add the result of recursively calling recursive_dice_v2 for sides - 1 and pips -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with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as </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to sum.</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Return sum.</a:t>
            </a:r>
          </a:p>
          <a:p>
            <a:pPr marL="0" marR="0">
              <a:lnSpc>
                <a:spcPct val="107000"/>
              </a:lnSpc>
              <a:spcAft>
                <a:spcPts val="800"/>
              </a:spcAft>
            </a:pPr>
            <a:endParaRPr lang="en-US" sz="22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46" name="Picture 45">
            <a:extLst>
              <a:ext uri="{FF2B5EF4-FFF2-40B4-BE49-F238E27FC236}">
                <a16:creationId xmlns:a16="http://schemas.microsoft.com/office/drawing/2014/main" id="{8E9BE4E6-6544-131B-9868-AFE18009F68E}"/>
              </a:ext>
            </a:extLst>
          </p:cNvPr>
          <p:cNvPicPr>
            <a:picLocks noChangeAspect="1"/>
          </p:cNvPicPr>
          <p:nvPr/>
        </p:nvPicPr>
        <p:blipFill>
          <a:blip r:embed="rId9"/>
          <a:stretch>
            <a:fillRect/>
          </a:stretch>
        </p:blipFill>
        <p:spPr>
          <a:xfrm>
            <a:off x="29446568" y="14237701"/>
            <a:ext cx="6419187" cy="3232723"/>
          </a:xfrm>
          <a:prstGeom prst="rect">
            <a:avLst/>
          </a:prstGeom>
        </p:spPr>
      </p:pic>
      <p:pic>
        <p:nvPicPr>
          <p:cNvPr id="48" name="Picture 47">
            <a:extLst>
              <a:ext uri="{FF2B5EF4-FFF2-40B4-BE49-F238E27FC236}">
                <a16:creationId xmlns:a16="http://schemas.microsoft.com/office/drawing/2014/main" id="{0DB81FDE-E37D-F7B9-DAF1-B3CDF09B60DD}"/>
              </a:ext>
            </a:extLst>
          </p:cNvPr>
          <p:cNvPicPr>
            <a:picLocks noChangeAspect="1"/>
          </p:cNvPicPr>
          <p:nvPr/>
        </p:nvPicPr>
        <p:blipFill>
          <a:blip r:embed="rId10"/>
          <a:stretch>
            <a:fillRect/>
          </a:stretch>
        </p:blipFill>
        <p:spPr>
          <a:xfrm>
            <a:off x="35665547" y="14151501"/>
            <a:ext cx="6244366" cy="3471587"/>
          </a:xfrm>
          <a:prstGeom prst="rect">
            <a:avLst/>
          </a:prstGeom>
        </p:spPr>
      </p:pic>
      <p:pic>
        <p:nvPicPr>
          <p:cNvPr id="50" name="Picture 49">
            <a:extLst>
              <a:ext uri="{FF2B5EF4-FFF2-40B4-BE49-F238E27FC236}">
                <a16:creationId xmlns:a16="http://schemas.microsoft.com/office/drawing/2014/main" id="{5A2E12AB-0BF9-AB20-D395-652B88526CAA}"/>
              </a:ext>
            </a:extLst>
          </p:cNvPr>
          <p:cNvPicPr>
            <a:picLocks noChangeAspect="1"/>
          </p:cNvPicPr>
          <p:nvPr/>
        </p:nvPicPr>
        <p:blipFill>
          <a:blip r:embed="rId11"/>
          <a:srcRect l="4918"/>
          <a:stretch/>
        </p:blipFill>
        <p:spPr>
          <a:xfrm>
            <a:off x="29313532" y="7817443"/>
            <a:ext cx="5959945" cy="6377579"/>
          </a:xfrm>
          <a:prstGeom prst="rect">
            <a:avLst/>
          </a:prstGeom>
        </p:spPr>
      </p:pic>
      <p:pic>
        <p:nvPicPr>
          <p:cNvPr id="52" name="Picture 51">
            <a:extLst>
              <a:ext uri="{FF2B5EF4-FFF2-40B4-BE49-F238E27FC236}">
                <a16:creationId xmlns:a16="http://schemas.microsoft.com/office/drawing/2014/main" id="{85D31E1B-CE7F-AB5A-83B8-BE2A1EDA1A11}"/>
              </a:ext>
            </a:extLst>
          </p:cNvPr>
          <p:cNvPicPr>
            <a:picLocks noChangeAspect="1"/>
          </p:cNvPicPr>
          <p:nvPr/>
        </p:nvPicPr>
        <p:blipFill>
          <a:blip r:embed="rId12"/>
          <a:stretch>
            <a:fillRect/>
          </a:stretch>
        </p:blipFill>
        <p:spPr>
          <a:xfrm>
            <a:off x="35690070" y="7816599"/>
            <a:ext cx="5600984" cy="6189261"/>
          </a:xfrm>
          <a:prstGeom prst="rect">
            <a:avLst/>
          </a:prstGeom>
        </p:spPr>
      </p:pic>
      <p:pic>
        <p:nvPicPr>
          <p:cNvPr id="56" name="Picture 55">
            <a:extLst>
              <a:ext uri="{FF2B5EF4-FFF2-40B4-BE49-F238E27FC236}">
                <a16:creationId xmlns:a16="http://schemas.microsoft.com/office/drawing/2014/main" id="{E579240B-F598-D896-6B39-753D1AEF61B2}"/>
              </a:ext>
            </a:extLst>
          </p:cNvPr>
          <p:cNvPicPr>
            <a:picLocks noChangeAspect="1"/>
          </p:cNvPicPr>
          <p:nvPr/>
        </p:nvPicPr>
        <p:blipFill>
          <a:blip r:embed="rId13"/>
          <a:stretch>
            <a:fillRect/>
          </a:stretch>
        </p:blipFill>
        <p:spPr>
          <a:xfrm rot="16200000">
            <a:off x="35003255" y="10967249"/>
            <a:ext cx="799744" cy="201243"/>
          </a:xfrm>
          <a:prstGeom prst="rect">
            <a:avLst/>
          </a:prstGeom>
        </p:spPr>
      </p:pic>
      <p:pic>
        <p:nvPicPr>
          <p:cNvPr id="57" name="Picture 56">
            <a:extLst>
              <a:ext uri="{FF2B5EF4-FFF2-40B4-BE49-F238E27FC236}">
                <a16:creationId xmlns:a16="http://schemas.microsoft.com/office/drawing/2014/main" id="{730CD299-C780-F401-06BF-48AB93FAF370}"/>
              </a:ext>
            </a:extLst>
          </p:cNvPr>
          <p:cNvPicPr>
            <a:picLocks noChangeAspect="1"/>
          </p:cNvPicPr>
          <p:nvPr/>
        </p:nvPicPr>
        <p:blipFill>
          <a:blip r:embed="rId13"/>
          <a:stretch>
            <a:fillRect/>
          </a:stretch>
        </p:blipFill>
        <p:spPr>
          <a:xfrm rot="16200000">
            <a:off x="40959162" y="10770623"/>
            <a:ext cx="799744" cy="201243"/>
          </a:xfrm>
          <a:prstGeom prst="rect">
            <a:avLst/>
          </a:prstGeom>
        </p:spPr>
      </p:pic>
      <p:sp>
        <p:nvSpPr>
          <p:cNvPr id="39" name="TextBox 38">
            <a:extLst>
              <a:ext uri="{FF2B5EF4-FFF2-40B4-BE49-F238E27FC236}">
                <a16:creationId xmlns:a16="http://schemas.microsoft.com/office/drawing/2014/main" id="{5931B956-B3A6-2B67-64D2-09B2C7CCCDB1}"/>
              </a:ext>
            </a:extLst>
          </p:cNvPr>
          <p:cNvSpPr txBox="1"/>
          <p:nvPr/>
        </p:nvSpPr>
        <p:spPr>
          <a:xfrm>
            <a:off x="4071314" y="14394852"/>
            <a:ext cx="9712652" cy="2759089"/>
          </a:xfrm>
          <a:prstGeom prst="rect">
            <a:avLst/>
          </a:prstGeom>
          <a:noFill/>
        </p:spPr>
        <p:txBody>
          <a:bodyPr wrap="square">
            <a:spAutoFit/>
          </a:bodyPr>
          <a:lstStyle/>
          <a:p>
            <a:pPr algn="ctr">
              <a:lnSpc>
                <a:spcPts val="4200"/>
              </a:lnSpc>
            </a:pPr>
            <a:r>
              <a:rPr lang="en-US" sz="3200" b="1" i="0" dirty="0">
                <a:solidFill>
                  <a:srgbClr val="000000"/>
                </a:solidFill>
                <a:effectLst/>
              </a:rPr>
              <a:t>Games that use unique dice that dictate the</a:t>
            </a:r>
            <a:endParaRPr lang="en-US" sz="3200" dirty="0">
              <a:solidFill>
                <a:srgbClr val="000000"/>
              </a:solidFill>
              <a:effectLst/>
            </a:endParaRPr>
          </a:p>
          <a:p>
            <a:pPr algn="ctr">
              <a:lnSpc>
                <a:spcPts val="4200"/>
              </a:lnSpc>
            </a:pPr>
            <a:r>
              <a:rPr lang="en-US" sz="3200" b="1" i="0" dirty="0">
                <a:solidFill>
                  <a:srgbClr val="000000"/>
                </a:solidFill>
                <a:effectLst/>
              </a:rPr>
              <a:t>direction of the game.</a:t>
            </a:r>
            <a:endParaRPr lang="en-US" sz="3200" dirty="0">
              <a:solidFill>
                <a:srgbClr val="000000"/>
              </a:solidFill>
              <a:effectLst/>
            </a:endParaRPr>
          </a:p>
          <a:p>
            <a:pPr algn="ctr">
              <a:lnSpc>
                <a:spcPts val="4200"/>
              </a:lnSpc>
            </a:pPr>
            <a:r>
              <a:rPr lang="en-US" sz="3200" b="0" i="0" dirty="0">
                <a:solidFill>
                  <a:srgbClr val="000000"/>
                </a:solidFill>
                <a:effectLst/>
              </a:rPr>
              <a:t>Mino Dice</a:t>
            </a:r>
            <a:endParaRPr lang="en-US" sz="3200" dirty="0">
              <a:solidFill>
                <a:srgbClr val="000000"/>
              </a:solidFill>
              <a:effectLst/>
            </a:endParaRPr>
          </a:p>
          <a:p>
            <a:pPr algn="ctr">
              <a:lnSpc>
                <a:spcPts val="4200"/>
              </a:lnSpc>
            </a:pPr>
            <a:r>
              <a:rPr lang="en-US" sz="3200" b="0" i="0" dirty="0">
                <a:solidFill>
                  <a:srgbClr val="000000"/>
                </a:solidFill>
                <a:effectLst/>
              </a:rPr>
              <a:t>Mario Party</a:t>
            </a:r>
            <a:endParaRPr lang="en-US" sz="3200" dirty="0">
              <a:solidFill>
                <a:srgbClr val="000000"/>
              </a:solidFill>
              <a:effectLst/>
            </a:endParaRPr>
          </a:p>
          <a:p>
            <a:pPr algn="ctr">
              <a:lnSpc>
                <a:spcPts val="4200"/>
              </a:lnSpc>
            </a:pPr>
            <a:r>
              <a:rPr lang="en-US" sz="3200" b="0" i="0" dirty="0">
                <a:solidFill>
                  <a:srgbClr val="000000"/>
                </a:solidFill>
                <a:effectLst/>
              </a:rPr>
              <a:t>Batman: Arkham Chronicles</a:t>
            </a:r>
            <a:endParaRPr lang="en-US" sz="3200" dirty="0">
              <a:solidFill>
                <a:srgbClr val="000000"/>
              </a:solidFill>
              <a:effectLst/>
            </a:endParaRPr>
          </a:p>
        </p:txBody>
      </p:sp>
      <p:pic>
        <p:nvPicPr>
          <p:cNvPr id="49" name="Picture 48">
            <a:extLst>
              <a:ext uri="{FF2B5EF4-FFF2-40B4-BE49-F238E27FC236}">
                <a16:creationId xmlns:a16="http://schemas.microsoft.com/office/drawing/2014/main" id="{1F032BF9-406A-F1A3-E155-D449FEA55E3B}"/>
              </a:ext>
            </a:extLst>
          </p:cNvPr>
          <p:cNvPicPr>
            <a:picLocks noChangeAspect="1"/>
          </p:cNvPicPr>
          <p:nvPr/>
        </p:nvPicPr>
        <p:blipFill>
          <a:blip r:embed="rId14"/>
          <a:stretch>
            <a:fillRect/>
          </a:stretch>
        </p:blipFill>
        <p:spPr>
          <a:xfrm>
            <a:off x="7010399" y="17230117"/>
            <a:ext cx="3928231" cy="1626134"/>
          </a:xfrm>
          <a:prstGeom prst="rect">
            <a:avLst/>
          </a:prstGeom>
          <a:ln>
            <a:solidFill>
              <a:schemeClr val="tx1"/>
            </a:solidFill>
          </a:ln>
        </p:spPr>
      </p:pic>
      <p:pic>
        <p:nvPicPr>
          <p:cNvPr id="53" name="Picture 52">
            <a:extLst>
              <a:ext uri="{FF2B5EF4-FFF2-40B4-BE49-F238E27FC236}">
                <a16:creationId xmlns:a16="http://schemas.microsoft.com/office/drawing/2014/main" id="{8DCFC6F6-0C43-BF39-2A5B-99C763B006A6}"/>
              </a:ext>
            </a:extLst>
          </p:cNvPr>
          <p:cNvPicPr>
            <a:picLocks noChangeAspect="1"/>
          </p:cNvPicPr>
          <p:nvPr/>
        </p:nvPicPr>
        <p:blipFill>
          <a:blip r:embed="rId15"/>
          <a:stretch>
            <a:fillRect/>
          </a:stretch>
        </p:blipFill>
        <p:spPr>
          <a:xfrm>
            <a:off x="11809788" y="15026667"/>
            <a:ext cx="2562583" cy="3829584"/>
          </a:xfrm>
          <a:prstGeom prst="rect">
            <a:avLst/>
          </a:prstGeom>
          <a:ln>
            <a:solidFill>
              <a:schemeClr val="tx1"/>
            </a:solidFill>
          </a:ln>
        </p:spPr>
      </p:pic>
      <p:pic>
        <p:nvPicPr>
          <p:cNvPr id="55" name="Picture 54">
            <a:extLst>
              <a:ext uri="{FF2B5EF4-FFF2-40B4-BE49-F238E27FC236}">
                <a16:creationId xmlns:a16="http://schemas.microsoft.com/office/drawing/2014/main" id="{3C465892-90D1-4563-ED32-2A336D48EFAC}"/>
              </a:ext>
            </a:extLst>
          </p:cNvPr>
          <p:cNvPicPr>
            <a:picLocks noChangeAspect="1"/>
          </p:cNvPicPr>
          <p:nvPr/>
        </p:nvPicPr>
        <p:blipFill>
          <a:blip r:embed="rId16"/>
          <a:stretch>
            <a:fillRect/>
          </a:stretch>
        </p:blipFill>
        <p:spPr>
          <a:xfrm>
            <a:off x="2377186" y="14998852"/>
            <a:ext cx="3719492" cy="3773924"/>
          </a:xfrm>
          <a:prstGeom prst="rect">
            <a:avLst/>
          </a:prstGeom>
          <a:ln>
            <a:solidFill>
              <a:schemeClr val="tx1"/>
            </a:solidFill>
          </a:ln>
        </p:spPr>
      </p:pic>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31562</TotalTime>
  <Words>1133</Words>
  <Application>Microsoft Office PowerPoint</Application>
  <PresentationFormat>Custom</PresentationFormat>
  <Paragraphs>119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Symbol</vt:lpstr>
      <vt:lpstr>Office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36x48</dc:title>
  <dc:creator>Jay Larson</dc:creator>
  <dc:description>Quality poster printing
www.genigraphics.com
1-800-790-4001</dc:description>
  <cp:lastModifiedBy>Mary Heeren</cp:lastModifiedBy>
  <cp:revision>110</cp:revision>
  <cp:lastPrinted>2017-11-03T00:56:36Z</cp:lastPrinted>
  <dcterms:created xsi:type="dcterms:W3CDTF">2013-02-10T21:14:48Z</dcterms:created>
  <dcterms:modified xsi:type="dcterms:W3CDTF">2025-02-23T00:16:22Z</dcterms:modified>
</cp:coreProperties>
</file>

<file path=docProps/thumbnail.jpeg>
</file>